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3"/>
  </p:notesMasterIdLst>
  <p:sldIdLst>
    <p:sldId id="256" r:id="rId2"/>
    <p:sldId id="353" r:id="rId3"/>
    <p:sldId id="728" r:id="rId4"/>
    <p:sldId id="729" r:id="rId5"/>
    <p:sldId id="931" r:id="rId6"/>
    <p:sldId id="739" r:id="rId7"/>
    <p:sldId id="354" r:id="rId8"/>
    <p:sldId id="727" r:id="rId9"/>
    <p:sldId id="740" r:id="rId10"/>
    <p:sldId id="355" r:id="rId11"/>
    <p:sldId id="741" r:id="rId12"/>
    <p:sldId id="742" r:id="rId13"/>
    <p:sldId id="932" r:id="rId14"/>
    <p:sldId id="357" r:id="rId15"/>
    <p:sldId id="933" r:id="rId16"/>
    <p:sldId id="358" r:id="rId17"/>
    <p:sldId id="934" r:id="rId18"/>
    <p:sldId id="968" r:id="rId19"/>
    <p:sldId id="935" r:id="rId20"/>
    <p:sldId id="936" r:id="rId21"/>
    <p:sldId id="952" r:id="rId22"/>
    <p:sldId id="953" r:id="rId23"/>
    <p:sldId id="937" r:id="rId24"/>
    <p:sldId id="938" r:id="rId25"/>
    <p:sldId id="939" r:id="rId26"/>
    <p:sldId id="940" r:id="rId27"/>
    <p:sldId id="941" r:id="rId28"/>
    <p:sldId id="942" r:id="rId29"/>
    <p:sldId id="954" r:id="rId30"/>
    <p:sldId id="955" r:id="rId31"/>
    <p:sldId id="956" r:id="rId32"/>
    <p:sldId id="943" r:id="rId33"/>
    <p:sldId id="359" r:id="rId34"/>
    <p:sldId id="360" r:id="rId35"/>
    <p:sldId id="361" r:id="rId36"/>
    <p:sldId id="737" r:id="rId37"/>
    <p:sldId id="738" r:id="rId38"/>
    <p:sldId id="364" r:id="rId39"/>
    <p:sldId id="422" r:id="rId40"/>
    <p:sldId id="957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5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365" r:id="rId81"/>
    <p:sldId id="467" r:id="rId82"/>
    <p:sldId id="468" r:id="rId83"/>
    <p:sldId id="469" r:id="rId84"/>
    <p:sldId id="470" r:id="rId85"/>
    <p:sldId id="734" r:id="rId86"/>
    <p:sldId id="471" r:id="rId87"/>
    <p:sldId id="472" r:id="rId88"/>
    <p:sldId id="473" r:id="rId89"/>
    <p:sldId id="474" r:id="rId90"/>
    <p:sldId id="475" r:id="rId91"/>
    <p:sldId id="476" r:id="rId92"/>
    <p:sldId id="735" r:id="rId93"/>
    <p:sldId id="478" r:id="rId94"/>
    <p:sldId id="479" r:id="rId95"/>
    <p:sldId id="480" r:id="rId96"/>
    <p:sldId id="481" r:id="rId97"/>
    <p:sldId id="482" r:id="rId98"/>
    <p:sldId id="483" r:id="rId99"/>
    <p:sldId id="484" r:id="rId100"/>
    <p:sldId id="485" r:id="rId101"/>
    <p:sldId id="486" r:id="rId102"/>
    <p:sldId id="487" r:id="rId103"/>
    <p:sldId id="732" r:id="rId104"/>
    <p:sldId id="489" r:id="rId105"/>
    <p:sldId id="490" r:id="rId106"/>
    <p:sldId id="491" r:id="rId107"/>
    <p:sldId id="492" r:id="rId108"/>
    <p:sldId id="493" r:id="rId109"/>
    <p:sldId id="494" r:id="rId110"/>
    <p:sldId id="495" r:id="rId111"/>
    <p:sldId id="496" r:id="rId112"/>
    <p:sldId id="497" r:id="rId113"/>
    <p:sldId id="498" r:id="rId114"/>
    <p:sldId id="499" r:id="rId115"/>
    <p:sldId id="500" r:id="rId116"/>
    <p:sldId id="501" r:id="rId117"/>
    <p:sldId id="502" r:id="rId118"/>
    <p:sldId id="503" r:id="rId119"/>
    <p:sldId id="736" r:id="rId120"/>
    <p:sldId id="505" r:id="rId121"/>
    <p:sldId id="506" r:id="rId122"/>
    <p:sldId id="507" r:id="rId123"/>
    <p:sldId id="508" r:id="rId124"/>
    <p:sldId id="366" r:id="rId125"/>
    <p:sldId id="367" r:id="rId126"/>
    <p:sldId id="369" r:id="rId127"/>
    <p:sldId id="958" r:id="rId128"/>
    <p:sldId id="371" r:id="rId129"/>
    <p:sldId id="374" r:id="rId130"/>
    <p:sldId id="509" r:id="rId131"/>
    <p:sldId id="523" r:id="rId132"/>
    <p:sldId id="536" r:id="rId133"/>
    <p:sldId id="548" r:id="rId134"/>
    <p:sldId id="559" r:id="rId135"/>
    <p:sldId id="569" r:id="rId136"/>
    <p:sldId id="578" r:id="rId137"/>
    <p:sldId id="586" r:id="rId138"/>
    <p:sldId id="593" r:id="rId139"/>
    <p:sldId id="599" r:id="rId140"/>
    <p:sldId id="604" r:id="rId141"/>
    <p:sldId id="608" r:id="rId142"/>
    <p:sldId id="611" r:id="rId143"/>
    <p:sldId id="613" r:id="rId144"/>
    <p:sldId id="616" r:id="rId145"/>
    <p:sldId id="377" r:id="rId146"/>
    <p:sldId id="617" r:id="rId147"/>
    <p:sldId id="618" r:id="rId148"/>
    <p:sldId id="619" r:id="rId149"/>
    <p:sldId id="620" r:id="rId150"/>
    <p:sldId id="621" r:id="rId151"/>
    <p:sldId id="622" r:id="rId152"/>
    <p:sldId id="626" r:id="rId153"/>
    <p:sldId id="627" r:id="rId154"/>
    <p:sldId id="628" r:id="rId155"/>
    <p:sldId id="629" r:id="rId156"/>
    <p:sldId id="630" r:id="rId157"/>
    <p:sldId id="631" r:id="rId158"/>
    <p:sldId id="632" r:id="rId159"/>
    <p:sldId id="633" r:id="rId160"/>
    <p:sldId id="634" r:id="rId161"/>
    <p:sldId id="635" r:id="rId162"/>
    <p:sldId id="615" r:id="rId163"/>
    <p:sldId id="747" r:id="rId164"/>
    <p:sldId id="760" r:id="rId165"/>
    <p:sldId id="761" r:id="rId166"/>
    <p:sldId id="750" r:id="rId167"/>
    <p:sldId id="759" r:id="rId168"/>
    <p:sldId id="758" r:id="rId169"/>
    <p:sldId id="757" r:id="rId170"/>
    <p:sldId id="756" r:id="rId171"/>
    <p:sldId id="755" r:id="rId172"/>
    <p:sldId id="754" r:id="rId173"/>
    <p:sldId id="753" r:id="rId174"/>
    <p:sldId id="752" r:id="rId175"/>
    <p:sldId id="751" r:id="rId176"/>
    <p:sldId id="748" r:id="rId177"/>
    <p:sldId id="762" r:id="rId178"/>
    <p:sldId id="763" r:id="rId179"/>
    <p:sldId id="959" r:id="rId180"/>
    <p:sldId id="960" r:id="rId181"/>
    <p:sldId id="961" r:id="rId182"/>
    <p:sldId id="962" r:id="rId183"/>
    <p:sldId id="963" r:id="rId184"/>
    <p:sldId id="964" r:id="rId185"/>
    <p:sldId id="965" r:id="rId186"/>
    <p:sldId id="966" r:id="rId187"/>
    <p:sldId id="967" r:id="rId188"/>
    <p:sldId id="744" r:id="rId189"/>
    <p:sldId id="376" r:id="rId190"/>
    <p:sldId id="636" r:id="rId191"/>
    <p:sldId id="637" r:id="rId192"/>
    <p:sldId id="638" r:id="rId193"/>
    <p:sldId id="639" r:id="rId194"/>
    <p:sldId id="641" r:id="rId195"/>
    <p:sldId id="642" r:id="rId196"/>
    <p:sldId id="643" r:id="rId197"/>
    <p:sldId id="644" r:id="rId198"/>
    <p:sldId id="645" r:id="rId199"/>
    <p:sldId id="646" r:id="rId200"/>
    <p:sldId id="647" r:id="rId201"/>
    <p:sldId id="648" r:id="rId202"/>
    <p:sldId id="649" r:id="rId203"/>
    <p:sldId id="650" r:id="rId204"/>
    <p:sldId id="651" r:id="rId205"/>
    <p:sldId id="652" r:id="rId206"/>
    <p:sldId id="653" r:id="rId207"/>
    <p:sldId id="654" r:id="rId208"/>
    <p:sldId id="655" r:id="rId209"/>
    <p:sldId id="656" r:id="rId210"/>
    <p:sldId id="657" r:id="rId211"/>
    <p:sldId id="658" r:id="rId212"/>
    <p:sldId id="659" r:id="rId213"/>
    <p:sldId id="660" r:id="rId214"/>
    <p:sldId id="661" r:id="rId215"/>
    <p:sldId id="662" r:id="rId216"/>
    <p:sldId id="663" r:id="rId217"/>
    <p:sldId id="664" r:id="rId218"/>
    <p:sldId id="665" r:id="rId219"/>
    <p:sldId id="666" r:id="rId220"/>
    <p:sldId id="667" r:id="rId221"/>
    <p:sldId id="378" r:id="rId222"/>
    <p:sldId id="776" r:id="rId223"/>
    <p:sldId id="778" r:id="rId224"/>
    <p:sldId id="779" r:id="rId225"/>
    <p:sldId id="379" r:id="rId226"/>
    <p:sldId id="781" r:id="rId227"/>
    <p:sldId id="780" r:id="rId228"/>
    <p:sldId id="380" r:id="rId229"/>
    <p:sldId id="381" r:id="rId230"/>
    <p:sldId id="387" r:id="rId231"/>
    <p:sldId id="389" r:id="rId232"/>
    <p:sldId id="393" r:id="rId233"/>
    <p:sldId id="782" r:id="rId234"/>
    <p:sldId id="783" r:id="rId235"/>
    <p:sldId id="796" r:id="rId236"/>
    <p:sldId id="795" r:id="rId237"/>
    <p:sldId id="794" r:id="rId238"/>
    <p:sldId id="793" r:id="rId239"/>
    <p:sldId id="792" r:id="rId240"/>
    <p:sldId id="791" r:id="rId241"/>
    <p:sldId id="790" r:id="rId242"/>
    <p:sldId id="789" r:id="rId243"/>
    <p:sldId id="788" r:id="rId244"/>
    <p:sldId id="787" r:id="rId245"/>
    <p:sldId id="786" r:id="rId246"/>
    <p:sldId id="785" r:id="rId247"/>
    <p:sldId id="784" r:id="rId248"/>
    <p:sldId id="395" r:id="rId249"/>
    <p:sldId id="797" r:id="rId250"/>
    <p:sldId id="799" r:id="rId251"/>
    <p:sldId id="798" r:id="rId252"/>
    <p:sldId id="398" r:id="rId253"/>
    <p:sldId id="800" r:id="rId254"/>
    <p:sldId id="400" r:id="rId255"/>
    <p:sldId id="401" r:id="rId256"/>
    <p:sldId id="802" r:id="rId257"/>
    <p:sldId id="806" r:id="rId258"/>
    <p:sldId id="809" r:id="rId259"/>
    <p:sldId id="808" r:id="rId260"/>
    <p:sldId id="810" r:id="rId261"/>
    <p:sldId id="811" r:id="rId262"/>
    <p:sldId id="812" r:id="rId263"/>
    <p:sldId id="813" r:id="rId264"/>
    <p:sldId id="814" r:id="rId265"/>
    <p:sldId id="816" r:id="rId266"/>
    <p:sldId id="815" r:id="rId267"/>
    <p:sldId id="817" r:id="rId268"/>
    <p:sldId id="818" r:id="rId269"/>
    <p:sldId id="819" r:id="rId270"/>
    <p:sldId id="820" r:id="rId271"/>
    <p:sldId id="821" r:id="rId272"/>
    <p:sldId id="822" r:id="rId273"/>
    <p:sldId id="823" r:id="rId274"/>
    <p:sldId id="824" r:id="rId275"/>
    <p:sldId id="825" r:id="rId276"/>
    <p:sldId id="826" r:id="rId277"/>
    <p:sldId id="827" r:id="rId278"/>
    <p:sldId id="831" r:id="rId279"/>
    <p:sldId id="828" r:id="rId280"/>
    <p:sldId id="829" r:id="rId281"/>
    <p:sldId id="830" r:id="rId282"/>
    <p:sldId id="832" r:id="rId283"/>
    <p:sldId id="803" r:id="rId284"/>
    <p:sldId id="833" r:id="rId285"/>
    <p:sldId id="834" r:id="rId286"/>
    <p:sldId id="835" r:id="rId287"/>
    <p:sldId id="836" r:id="rId288"/>
    <p:sldId id="837" r:id="rId289"/>
    <p:sldId id="838" r:id="rId290"/>
    <p:sldId id="839" r:id="rId291"/>
    <p:sldId id="840" r:id="rId292"/>
    <p:sldId id="841" r:id="rId293"/>
    <p:sldId id="842" r:id="rId294"/>
    <p:sldId id="845" r:id="rId295"/>
    <p:sldId id="846" r:id="rId296"/>
    <p:sldId id="848" r:id="rId297"/>
    <p:sldId id="849" r:id="rId298"/>
    <p:sldId id="850" r:id="rId299"/>
    <p:sldId id="844" r:id="rId300"/>
    <p:sldId id="843" r:id="rId301"/>
    <p:sldId id="851" r:id="rId302"/>
    <p:sldId id="852" r:id="rId303"/>
    <p:sldId id="853" r:id="rId304"/>
    <p:sldId id="854" r:id="rId305"/>
    <p:sldId id="856" r:id="rId306"/>
    <p:sldId id="857" r:id="rId307"/>
    <p:sldId id="858" r:id="rId308"/>
    <p:sldId id="859" r:id="rId309"/>
    <p:sldId id="860" r:id="rId310"/>
    <p:sldId id="861" r:id="rId311"/>
    <p:sldId id="862" r:id="rId312"/>
    <p:sldId id="863" r:id="rId313"/>
    <p:sldId id="864" r:id="rId314"/>
    <p:sldId id="865" r:id="rId315"/>
    <p:sldId id="866" r:id="rId316"/>
    <p:sldId id="867" r:id="rId317"/>
    <p:sldId id="868" r:id="rId318"/>
    <p:sldId id="869" r:id="rId319"/>
    <p:sldId id="870" r:id="rId320"/>
    <p:sldId id="871" r:id="rId321"/>
    <p:sldId id="872" r:id="rId322"/>
    <p:sldId id="873" r:id="rId323"/>
    <p:sldId id="874" r:id="rId324"/>
    <p:sldId id="875" r:id="rId325"/>
    <p:sldId id="876" r:id="rId326"/>
    <p:sldId id="877" r:id="rId327"/>
    <p:sldId id="878" r:id="rId328"/>
    <p:sldId id="879" r:id="rId329"/>
    <p:sldId id="880" r:id="rId330"/>
    <p:sldId id="404" r:id="rId331"/>
    <p:sldId id="406" r:id="rId332"/>
    <p:sldId id="882" r:id="rId333"/>
    <p:sldId id="884" r:id="rId334"/>
    <p:sldId id="883" r:id="rId335"/>
    <p:sldId id="885" r:id="rId336"/>
    <p:sldId id="886" r:id="rId337"/>
    <p:sldId id="887" r:id="rId338"/>
    <p:sldId id="889" r:id="rId339"/>
    <p:sldId id="888" r:id="rId340"/>
    <p:sldId id="890" r:id="rId341"/>
    <p:sldId id="891" r:id="rId342"/>
    <p:sldId id="412" r:id="rId343"/>
    <p:sldId id="409" r:id="rId344"/>
    <p:sldId id="897" r:id="rId345"/>
    <p:sldId id="898" r:id="rId346"/>
    <p:sldId id="410" r:id="rId347"/>
    <p:sldId id="901" r:id="rId348"/>
    <p:sldId id="902" r:id="rId349"/>
    <p:sldId id="903" r:id="rId350"/>
    <p:sldId id="904" r:id="rId351"/>
    <p:sldId id="905" r:id="rId352"/>
    <p:sldId id="906" r:id="rId353"/>
    <p:sldId id="907" r:id="rId354"/>
    <p:sldId id="908" r:id="rId355"/>
    <p:sldId id="909" r:id="rId356"/>
    <p:sldId id="910" r:id="rId357"/>
    <p:sldId id="911" r:id="rId358"/>
    <p:sldId id="912" r:id="rId359"/>
    <p:sldId id="913" r:id="rId360"/>
    <p:sldId id="914" r:id="rId361"/>
    <p:sldId id="900" r:id="rId362"/>
    <p:sldId id="915" r:id="rId363"/>
    <p:sldId id="413" r:id="rId364"/>
    <p:sldId id="917" r:id="rId365"/>
    <p:sldId id="918" r:id="rId366"/>
    <p:sldId id="919" r:id="rId367"/>
    <p:sldId id="920" r:id="rId368"/>
    <p:sldId id="921" r:id="rId369"/>
    <p:sldId id="922" r:id="rId370"/>
    <p:sldId id="923" r:id="rId371"/>
    <p:sldId id="924" r:id="rId372"/>
    <p:sldId id="925" r:id="rId373"/>
    <p:sldId id="926" r:id="rId374"/>
    <p:sldId id="927" r:id="rId375"/>
    <p:sldId id="928" r:id="rId376"/>
    <p:sldId id="929" r:id="rId377"/>
    <p:sldId id="930" r:id="rId378"/>
    <p:sldId id="416" r:id="rId379"/>
    <p:sldId id="414" r:id="rId380"/>
    <p:sldId id="415" r:id="rId381"/>
    <p:sldId id="723" r:id="rId382"/>
    <p:sldId id="1003" r:id="rId383"/>
    <p:sldId id="1004" r:id="rId384"/>
    <p:sldId id="1005" r:id="rId385"/>
    <p:sldId id="420" r:id="rId386"/>
    <p:sldId id="417" r:id="rId387"/>
    <p:sldId id="969" r:id="rId388"/>
    <p:sldId id="418" r:id="rId389"/>
    <p:sldId id="971" r:id="rId390"/>
    <p:sldId id="972" r:id="rId391"/>
    <p:sldId id="973" r:id="rId392"/>
    <p:sldId id="974" r:id="rId393"/>
    <p:sldId id="976" r:id="rId394"/>
    <p:sldId id="977" r:id="rId395"/>
    <p:sldId id="978" r:id="rId396"/>
    <p:sldId id="981" r:id="rId397"/>
    <p:sldId id="982" r:id="rId398"/>
    <p:sldId id="980" r:id="rId399"/>
    <p:sldId id="979" r:id="rId400"/>
    <p:sldId id="984" r:id="rId401"/>
    <p:sldId id="985" r:id="rId402"/>
    <p:sldId id="986" r:id="rId403"/>
    <p:sldId id="987" r:id="rId404"/>
    <p:sldId id="988" r:id="rId405"/>
    <p:sldId id="989" r:id="rId406"/>
    <p:sldId id="990" r:id="rId407"/>
    <p:sldId id="991" r:id="rId408"/>
    <p:sldId id="992" r:id="rId409"/>
    <p:sldId id="993" r:id="rId410"/>
    <p:sldId id="994" r:id="rId411"/>
    <p:sldId id="995" r:id="rId412"/>
    <p:sldId id="996" r:id="rId413"/>
    <p:sldId id="997" r:id="rId414"/>
    <p:sldId id="998" r:id="rId415"/>
    <p:sldId id="999" r:id="rId416"/>
    <p:sldId id="1000" r:id="rId417"/>
    <p:sldId id="1001" r:id="rId418"/>
    <p:sldId id="1002" r:id="rId419"/>
    <p:sldId id="733" r:id="rId420"/>
    <p:sldId id="421" r:id="rId421"/>
    <p:sldId id="725" r:id="rId4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830" autoAdjust="0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7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theme" Target="theme/theme1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viewProps" Target="viewProp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pPr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4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5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6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3A8DB-5973-4AE5-9285-8D771221E3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63E9-934D-5B4A-A29F-0F085F26F187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6350"/>
            <a:ext cx="3962400" cy="365125"/>
          </a:xfrm>
        </p:spPr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93F76-DA11-0B43-8EB2-30B089F74D69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5856-5E38-C448-81F2-CF9BFD2A4B0C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3D82-75CB-8446-947E-6A255DAEFDCD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41B1-7F8E-B840-92FD-77B49D3459BF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8E87-8152-264C-AC4B-FD9CE410FA8F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1CF45-143A-5E4C-B66E-C1C6911622C3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717C-6204-A348-A874-7F2657762707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D29D-9EC9-1B41-93E3-D4684E973436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C6-DEFA-9E4B-AB81-993D73378D1F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3BC2-42E6-2E4C-A007-13A6A0E64DDE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232B1-1DF7-604C-8A0C-82818DEBB56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0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Do We Locate Disease- Causing Mutations?</a:t>
            </a:r>
            <a:br>
              <a:rPr lang="en-US" b="1" dirty="0"/>
            </a:br>
            <a:r>
              <a:rPr lang="en-US" sz="3200" i="1" dirty="0">
                <a:solidFill>
                  <a:srgbClr val="0000FF"/>
                </a:solidFill>
              </a:rPr>
              <a:t>Combinatorial Pattern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Phillip </a:t>
            </a:r>
            <a:r>
              <a:rPr lang="en-US" sz="2800" dirty="0" err="1">
                <a:solidFill>
                  <a:schemeClr val="tx1"/>
                </a:solidFill>
              </a:rPr>
              <a:t>Compeau</a:t>
            </a:r>
            <a:r>
              <a:rPr lang="en-US" sz="2800" dirty="0">
                <a:solidFill>
                  <a:schemeClr val="tx1"/>
                </a:solidFill>
              </a:rPr>
              <a:t> and Pavel Pevzner. </a:t>
            </a:r>
          </a:p>
          <a:p>
            <a:r>
              <a:rPr lang="en-US" sz="2800" i="1" dirty="0">
                <a:solidFill>
                  <a:schemeClr val="tx1"/>
                </a:solidFill>
              </a:rPr>
              <a:t>Bioinformatics Algorithms: an Active Learning Approach</a:t>
            </a:r>
          </a:p>
          <a:p>
            <a:r>
              <a:rPr lang="en-US" sz="2000" dirty="0">
                <a:solidFill>
                  <a:schemeClr val="tx1"/>
                </a:solidFill>
              </a:rPr>
              <a:t>©2018 by Compeau and Pevzner. All rights reserved 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Assembly?</a:t>
            </a:r>
          </a:p>
        </p:txBody>
      </p:sp>
      <p:pic>
        <p:nvPicPr>
          <p:cNvPr id="4" name="Picture 3" descr="sequencing_over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713266" cy="4953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6374-1F21-DA4C-9AE2-8AAD7279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00233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ban</a:t>
            </a:r>
            <a:r>
              <a:rPr lang="en-US" sz="3600" spc="600" dirty="0" err="1"/>
              <a:t>anas</a:t>
            </a:r>
            <a:endParaRPr lang="en-US" sz="3600" spc="600" dirty="0"/>
          </a:p>
        </p:txBody>
      </p:sp>
      <p:grpSp>
        <p:nvGrpSpPr>
          <p:cNvPr id="331" name="Group 330"/>
          <p:cNvGrpSpPr/>
          <p:nvPr/>
        </p:nvGrpSpPr>
        <p:grpSpPr>
          <a:xfrm>
            <a:off x="2377305" y="824089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FA719-B3C1-7E45-BF86-97D832A1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16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2377305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bana</a:t>
            </a:r>
            <a:r>
              <a:rPr lang="en-US" sz="3600" spc="600" dirty="0" err="1"/>
              <a:t>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8644B-DA5F-9A4C-B4D0-3819F12B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5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banan</a:t>
            </a:r>
            <a:r>
              <a:rPr lang="en-US" sz="3600" spc="600" dirty="0" err="1"/>
              <a:t>as</a:t>
            </a:r>
            <a:endParaRPr lang="en-US" sz="3600" spc="600" dirty="0"/>
          </a:p>
        </p:txBody>
      </p:sp>
      <p:grpSp>
        <p:nvGrpSpPr>
          <p:cNvPr id="331" name="Group 330"/>
          <p:cNvGrpSpPr/>
          <p:nvPr/>
        </p:nvGrpSpPr>
        <p:grpSpPr>
          <a:xfrm>
            <a:off x="2377305" y="838200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B41632-7D30-0942-A6E3-9EE4C5E6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37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325874" y="6107668"/>
            <a:ext cx="805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2376311" y="838200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banana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362904-0939-0141-ADAD-C1948F7B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14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714978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>
                <a:solidFill>
                  <a:srgbClr val="000000"/>
                </a:solidFill>
              </a:rPr>
              <a:t>nana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EF5A0A-7D7B-8E4A-A583-18AC4CE2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02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709333" y="824089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an</a:t>
            </a:r>
            <a:r>
              <a:rPr lang="en-US" sz="3600" spc="600" dirty="0" err="1">
                <a:solidFill>
                  <a:srgbClr val="000000"/>
                </a:solidFill>
              </a:rPr>
              <a:t>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A329F-7C96-C343-B5D3-DF7B9DE3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176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spc="600" dirty="0" err="1">
                <a:solidFill>
                  <a:srgbClr val="000000"/>
                </a:solidFill>
              </a:rPr>
              <a:t>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2710327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81E1AF-0777-FD49-9C92-0C62AA36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anan</a:t>
            </a:r>
            <a:r>
              <a:rPr lang="en-US" sz="3600" spc="600" dirty="0" err="1">
                <a:solidFill>
                  <a:srgbClr val="000000"/>
                </a:solidFill>
              </a:rPr>
              <a:t>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2701861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71E9B-8C6C-3840-BA69-018FA0ED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76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anana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grpSp>
        <p:nvGrpSpPr>
          <p:cNvPr id="331" name="Group 330"/>
          <p:cNvGrpSpPr/>
          <p:nvPr/>
        </p:nvGrpSpPr>
        <p:grpSpPr>
          <a:xfrm>
            <a:off x="2695222" y="824089"/>
            <a:ext cx="4252095" cy="5285559"/>
            <a:chOff x="548505" y="426424"/>
            <a:chExt cx="4252095" cy="5285559"/>
          </a:xfrm>
        </p:grpSpPr>
        <p:sp>
          <p:nvSpPr>
            <p:cNvPr id="332" name="Oval 331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7" name="Straight Connector 336"/>
            <p:cNvCxnSpPr>
              <a:stCxn id="335" idx="3"/>
              <a:endCxn id="336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36" idx="4"/>
              <a:endCxn id="334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2" name="Straight Connector 341"/>
            <p:cNvCxnSpPr>
              <a:stCxn id="332" idx="4"/>
              <a:endCxn id="335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endCxn id="344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6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46" idx="4"/>
              <a:endCxn id="343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Straight Connector 354"/>
            <p:cNvCxnSpPr>
              <a:stCxn id="353" idx="4"/>
              <a:endCxn id="354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54" idx="4"/>
              <a:endCxn id="352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9" name="Straight Connector 358"/>
            <p:cNvCxnSpPr>
              <a:stCxn id="332" idx="4"/>
              <a:endCxn id="353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>
              <a:endCxn id="361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61" idx="4"/>
              <a:endCxn id="360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endCxn id="366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32" idx="4"/>
              <a:endCxn id="369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>
              <a:endCxn id="372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72" idx="4"/>
              <a:endCxn id="371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7" name="Oval 376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>
              <a:endCxn id="377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Straight Connector 382"/>
            <p:cNvCxnSpPr>
              <a:stCxn id="379" idx="4"/>
              <a:endCxn id="381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0" name="Straight Connector 389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>
              <a:stCxn id="392" idx="4"/>
              <a:endCxn id="393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2" name="Straight Connector 401"/>
            <p:cNvCxnSpPr>
              <a:endCxn id="392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8" name="Straight Connector 407"/>
            <p:cNvCxnSpPr>
              <a:endCxn id="4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7" idx="4"/>
              <a:endCxn id="406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Straight Connector 413"/>
            <p:cNvCxnSpPr>
              <a:endCxn id="41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8" name="Oval 41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>
              <a:stCxn id="372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Oval 41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1" name="Straight Connector 42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TextBox 42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915957-9052-5946-801B-170471B6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8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Box 33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</a:t>
            </a:r>
            <a:r>
              <a:rPr lang="en-US" sz="3600" b="1" spc="600" dirty="0" err="1">
                <a:solidFill>
                  <a:srgbClr val="008000"/>
                </a:solidFill>
              </a:rPr>
              <a:t>ananas</a:t>
            </a:r>
            <a:endParaRPr lang="en-US" sz="3600" b="1" spc="600" dirty="0">
              <a:solidFill>
                <a:srgbClr val="008000"/>
              </a:solidFill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2700867" y="824552"/>
            <a:ext cx="4252095" cy="5285559"/>
            <a:chOff x="548505" y="426424"/>
            <a:chExt cx="4252095" cy="5285559"/>
          </a:xfrm>
        </p:grpSpPr>
        <p:sp>
          <p:nvSpPr>
            <p:cNvPr id="333" name="Oval 33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grpSp>
          <p:nvGrpSpPr>
            <p:cNvPr id="334" name="Group 140"/>
            <p:cNvGrpSpPr/>
            <p:nvPr/>
          </p:nvGrpSpPr>
          <p:grpSpPr>
            <a:xfrm>
              <a:off x="548505" y="489966"/>
              <a:ext cx="4252095" cy="5222017"/>
              <a:chOff x="548505" y="489966"/>
              <a:chExt cx="4252095" cy="5222017"/>
            </a:xfrm>
          </p:grpSpPr>
          <p:sp>
            <p:nvSpPr>
              <p:cNvPr id="335" name="TextBox 4"/>
              <p:cNvSpPr txBox="1"/>
              <p:nvPr/>
            </p:nvSpPr>
            <p:spPr>
              <a:xfrm>
                <a:off x="2701089" y="489966"/>
                <a:ext cx="49931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Root</a:t>
                </a: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1257299" y="289560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1498087" y="1571093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1257299" y="2177716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9" name="Straight Connector 338"/>
              <p:cNvCxnSpPr>
                <a:stCxn id="337" idx="3"/>
                <a:endCxn id="338" idx="0"/>
              </p:cNvCxnSpPr>
              <p:nvPr/>
            </p:nvCxnSpPr>
            <p:spPr>
              <a:xfrm flipH="1">
                <a:off x="1371599" y="1766215"/>
                <a:ext cx="159966" cy="41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8" idx="4"/>
                <a:endCxn id="336" idx="0"/>
              </p:cNvCxnSpPr>
              <p:nvPr/>
            </p:nvCxnSpPr>
            <p:spPr>
              <a:xfrm>
                <a:off x="1371599" y="2406316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1" name="TextBox 340"/>
              <p:cNvSpPr txBox="1"/>
              <p:nvPr/>
            </p:nvSpPr>
            <p:spPr>
              <a:xfrm>
                <a:off x="1604859" y="110623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1066800" y="180838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43" name="TextBox 342"/>
              <p:cNvSpPr txBox="1"/>
              <p:nvPr/>
            </p:nvSpPr>
            <p:spPr>
              <a:xfrm>
                <a:off x="1066800" y="246629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cxnSp>
            <p:nvCxnSpPr>
              <p:cNvPr id="344" name="Straight Connector 343"/>
              <p:cNvCxnSpPr>
                <a:stCxn id="333" idx="4"/>
                <a:endCxn id="337" idx="7"/>
              </p:cNvCxnSpPr>
              <p:nvPr/>
            </p:nvCxnSpPr>
            <p:spPr>
              <a:xfrm flipH="1">
                <a:off x="1693208" y="807424"/>
                <a:ext cx="1240492" cy="7971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/>
              <p:cNvSpPr/>
              <p:nvPr/>
            </p:nvSpPr>
            <p:spPr>
              <a:xfrm>
                <a:off x="2516295" y="289087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Oval 345"/>
              <p:cNvSpPr/>
              <p:nvPr/>
            </p:nvSpPr>
            <p:spPr>
              <a:xfrm>
                <a:off x="2516294" y="15663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7" name="Straight Connector 346"/>
              <p:cNvCxnSpPr>
                <a:endCxn id="346" idx="0"/>
              </p:cNvCxnSpPr>
              <p:nvPr/>
            </p:nvCxnSpPr>
            <p:spPr>
              <a:xfrm flipH="1">
                <a:off x="2630594" y="807424"/>
                <a:ext cx="303106" cy="7589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" name="Oval 347"/>
              <p:cNvSpPr/>
              <p:nvPr/>
            </p:nvSpPr>
            <p:spPr>
              <a:xfrm>
                <a:off x="2516295" y="217299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9" name="Straight Connector 348"/>
              <p:cNvCxnSpPr>
                <a:stCxn id="346" idx="4"/>
                <a:endCxn id="348" idx="0"/>
              </p:cNvCxnSpPr>
              <p:nvPr/>
            </p:nvCxnSpPr>
            <p:spPr>
              <a:xfrm>
                <a:off x="2630594" y="179497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48" idx="4"/>
                <a:endCxn id="345" idx="0"/>
              </p:cNvCxnSpPr>
              <p:nvPr/>
            </p:nvCxnSpPr>
            <p:spPr>
              <a:xfrm>
                <a:off x="2630595" y="2401593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350"/>
              <p:cNvSpPr txBox="1"/>
              <p:nvPr/>
            </p:nvSpPr>
            <p:spPr>
              <a:xfrm>
                <a:off x="2454575" y="110526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352" name="TextBox 351"/>
              <p:cNvSpPr txBox="1"/>
              <p:nvPr/>
            </p:nvSpPr>
            <p:spPr>
              <a:xfrm>
                <a:off x="2362200" y="180366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362200" y="2461569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54" name="Oval 353"/>
              <p:cNvSpPr/>
              <p:nvPr/>
            </p:nvSpPr>
            <p:spPr>
              <a:xfrm>
                <a:off x="4572001" y="287917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4572000" y="15546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Oval 355"/>
              <p:cNvSpPr/>
              <p:nvPr/>
            </p:nvSpPr>
            <p:spPr>
              <a:xfrm>
                <a:off x="4572001" y="216129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7" name="Straight Connector 356"/>
              <p:cNvCxnSpPr>
                <a:stCxn id="355" idx="4"/>
                <a:endCxn id="356" idx="0"/>
              </p:cNvCxnSpPr>
              <p:nvPr/>
            </p:nvCxnSpPr>
            <p:spPr>
              <a:xfrm>
                <a:off x="4686300" y="178327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>
                <a:stCxn id="356" idx="4"/>
                <a:endCxn id="354" idx="0"/>
              </p:cNvCxnSpPr>
              <p:nvPr/>
            </p:nvCxnSpPr>
            <p:spPr>
              <a:xfrm>
                <a:off x="4686301" y="2389893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TextBox 358"/>
              <p:cNvSpPr txBox="1"/>
              <p:nvPr/>
            </p:nvSpPr>
            <p:spPr>
              <a:xfrm>
                <a:off x="4381502" y="1791961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60" name="TextBox 359"/>
              <p:cNvSpPr txBox="1"/>
              <p:nvPr/>
            </p:nvSpPr>
            <p:spPr>
              <a:xfrm>
                <a:off x="4381502" y="2449869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cxnSp>
            <p:nvCxnSpPr>
              <p:cNvPr id="361" name="Straight Connector 360"/>
              <p:cNvCxnSpPr>
                <a:stCxn id="333" idx="4"/>
                <a:endCxn id="355" idx="0"/>
              </p:cNvCxnSpPr>
              <p:nvPr/>
            </p:nvCxnSpPr>
            <p:spPr>
              <a:xfrm>
                <a:off x="2933700" y="807424"/>
                <a:ext cx="1752600" cy="747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/>
              <p:cNvSpPr/>
              <p:nvPr/>
            </p:nvSpPr>
            <p:spPr>
              <a:xfrm>
                <a:off x="2516295" y="422891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Oval 362"/>
              <p:cNvSpPr/>
              <p:nvPr/>
            </p:nvSpPr>
            <p:spPr>
              <a:xfrm>
                <a:off x="2516295" y="351102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4" name="Straight Connector 363"/>
              <p:cNvCxnSpPr>
                <a:endCxn id="363" idx="0"/>
              </p:cNvCxnSpPr>
              <p:nvPr/>
            </p:nvCxnSpPr>
            <p:spPr>
              <a:xfrm>
                <a:off x="2630594" y="3133004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>
                <a:stCxn id="363" idx="4"/>
                <a:endCxn id="362" idx="0"/>
              </p:cNvCxnSpPr>
              <p:nvPr/>
            </p:nvCxnSpPr>
            <p:spPr>
              <a:xfrm>
                <a:off x="2630595" y="3739627"/>
                <a:ext cx="0" cy="48928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TextBox 365"/>
              <p:cNvSpPr txBox="1"/>
              <p:nvPr/>
            </p:nvSpPr>
            <p:spPr>
              <a:xfrm>
                <a:off x="2362200" y="3141695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2362200" y="379960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516295" y="4846072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/>
              <p:cNvCxnSpPr>
                <a:endCxn id="368" idx="0"/>
              </p:cNvCxnSpPr>
              <p:nvPr/>
            </p:nvCxnSpPr>
            <p:spPr>
              <a:xfrm>
                <a:off x="2630594" y="4468049"/>
                <a:ext cx="1" cy="37802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TextBox 369"/>
              <p:cNvSpPr txBox="1"/>
              <p:nvPr/>
            </p:nvSpPr>
            <p:spPr>
              <a:xfrm>
                <a:off x="2362200" y="447674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3429001" y="156637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2" name="Straight Connector 371"/>
              <p:cNvCxnSpPr>
                <a:stCxn id="333" idx="4"/>
                <a:endCxn id="371" idx="0"/>
              </p:cNvCxnSpPr>
              <p:nvPr/>
            </p:nvCxnSpPr>
            <p:spPr>
              <a:xfrm>
                <a:off x="2933700" y="807424"/>
                <a:ext cx="609601" cy="7589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Oval 372"/>
              <p:cNvSpPr/>
              <p:nvPr/>
            </p:nvSpPr>
            <p:spPr>
              <a:xfrm>
                <a:off x="3429001" y="2899656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3429001" y="2181772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5" name="Straight Connector 374"/>
              <p:cNvCxnSpPr>
                <a:endCxn id="374" idx="0"/>
              </p:cNvCxnSpPr>
              <p:nvPr/>
            </p:nvCxnSpPr>
            <p:spPr>
              <a:xfrm>
                <a:off x="3543300" y="1803749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>
                <a:stCxn id="374" idx="4"/>
                <a:endCxn id="373" idx="0"/>
              </p:cNvCxnSpPr>
              <p:nvPr/>
            </p:nvCxnSpPr>
            <p:spPr>
              <a:xfrm>
                <a:off x="3543301" y="2410372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7" name="TextBox 376"/>
              <p:cNvSpPr txBox="1"/>
              <p:nvPr/>
            </p:nvSpPr>
            <p:spPr>
              <a:xfrm>
                <a:off x="3238502" y="181244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3238502" y="2470348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1805258" y="2912317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0" name="Straight Connector 379"/>
              <p:cNvCxnSpPr>
                <a:endCxn id="379" idx="0"/>
              </p:cNvCxnSpPr>
              <p:nvPr/>
            </p:nvCxnSpPr>
            <p:spPr>
              <a:xfrm>
                <a:off x="1452420" y="2372838"/>
                <a:ext cx="467138" cy="5394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/>
              <p:cNvSpPr/>
              <p:nvPr/>
            </p:nvSpPr>
            <p:spPr>
              <a:xfrm>
                <a:off x="1804126" y="3533949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2" name="Straight Connector 381"/>
              <p:cNvCxnSpPr/>
              <p:nvPr/>
            </p:nvCxnSpPr>
            <p:spPr>
              <a:xfrm>
                <a:off x="1934148" y="3148938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Oval 382"/>
              <p:cNvSpPr/>
              <p:nvPr/>
            </p:nvSpPr>
            <p:spPr>
              <a:xfrm>
                <a:off x="1802993" y="4219655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1802994" y="4833266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5" name="Straight Connector 384"/>
              <p:cNvCxnSpPr>
                <a:stCxn id="381" idx="4"/>
                <a:endCxn id="383" idx="0"/>
              </p:cNvCxnSpPr>
              <p:nvPr/>
            </p:nvCxnSpPr>
            <p:spPr>
              <a:xfrm flipH="1">
                <a:off x="1917293" y="3762549"/>
                <a:ext cx="1133" cy="45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917293" y="4448255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TextBox 386"/>
              <p:cNvSpPr txBox="1"/>
              <p:nvPr/>
            </p:nvSpPr>
            <p:spPr>
              <a:xfrm>
                <a:off x="1604859" y="448754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1631548" y="381659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389" name="TextBox 388"/>
              <p:cNvSpPr txBox="1"/>
              <p:nvPr/>
            </p:nvSpPr>
            <p:spPr>
              <a:xfrm>
                <a:off x="1624616" y="315568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1465076" y="2542985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801862" y="5466568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1916161" y="5069887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TextBox 392"/>
              <p:cNvSpPr txBox="1"/>
              <p:nvPr/>
            </p:nvSpPr>
            <p:spPr>
              <a:xfrm>
                <a:off x="1616079" y="507423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94" name="Oval 393"/>
              <p:cNvSpPr/>
              <p:nvPr/>
            </p:nvSpPr>
            <p:spPr>
              <a:xfrm>
                <a:off x="3194877" y="3562434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Oval 394"/>
              <p:cNvSpPr/>
              <p:nvPr/>
            </p:nvSpPr>
            <p:spPr>
              <a:xfrm>
                <a:off x="3193744" y="4248140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Oval 395"/>
              <p:cNvSpPr/>
              <p:nvPr/>
            </p:nvSpPr>
            <p:spPr>
              <a:xfrm>
                <a:off x="3193745" y="486175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7" name="Straight Connector 396"/>
              <p:cNvCxnSpPr>
                <a:stCxn id="394" idx="4"/>
                <a:endCxn id="395" idx="0"/>
              </p:cNvCxnSpPr>
              <p:nvPr/>
            </p:nvCxnSpPr>
            <p:spPr>
              <a:xfrm flipH="1">
                <a:off x="3308044" y="3791034"/>
                <a:ext cx="1133" cy="4571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3308044" y="4476740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Oval 398"/>
              <p:cNvSpPr/>
              <p:nvPr/>
            </p:nvSpPr>
            <p:spPr>
              <a:xfrm>
                <a:off x="3192613" y="548338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0" name="Straight Connector 399"/>
              <p:cNvCxnSpPr/>
              <p:nvPr/>
            </p:nvCxnSpPr>
            <p:spPr>
              <a:xfrm>
                <a:off x="3306912" y="5098372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1" name="TextBox 400"/>
              <p:cNvSpPr txBox="1"/>
              <p:nvPr/>
            </p:nvSpPr>
            <p:spPr>
              <a:xfrm>
                <a:off x="2995610" y="451602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02" name="TextBox 401"/>
              <p:cNvSpPr txBox="1"/>
              <p:nvPr/>
            </p:nvSpPr>
            <p:spPr>
              <a:xfrm>
                <a:off x="3006830" y="5102717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3022299" y="3845080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cxnSp>
            <p:nvCxnSpPr>
              <p:cNvPr id="404" name="Straight Connector 403"/>
              <p:cNvCxnSpPr>
                <a:endCxn id="394" idx="1"/>
              </p:cNvCxnSpPr>
              <p:nvPr/>
            </p:nvCxnSpPr>
            <p:spPr>
              <a:xfrm>
                <a:off x="2726084" y="3081069"/>
                <a:ext cx="502271" cy="514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" name="TextBox 404"/>
              <p:cNvSpPr txBox="1"/>
              <p:nvPr/>
            </p:nvSpPr>
            <p:spPr>
              <a:xfrm>
                <a:off x="2769590" y="329381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3808306" y="120680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3011079" y="121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763421" y="3601581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763421" y="2883697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0" name="Straight Connector 409"/>
              <p:cNvCxnSpPr>
                <a:endCxn id="409" idx="0"/>
              </p:cNvCxnSpPr>
              <p:nvPr/>
            </p:nvCxnSpPr>
            <p:spPr>
              <a:xfrm flipH="1">
                <a:off x="877721" y="2372838"/>
                <a:ext cx="413056" cy="5108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9" idx="4"/>
                <a:endCxn id="408" idx="0"/>
              </p:cNvCxnSpPr>
              <p:nvPr/>
            </p:nvCxnSpPr>
            <p:spPr>
              <a:xfrm>
                <a:off x="877721" y="3112297"/>
                <a:ext cx="0" cy="4892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TextBox 411"/>
              <p:cNvSpPr txBox="1"/>
              <p:nvPr/>
            </p:nvSpPr>
            <p:spPr>
              <a:xfrm>
                <a:off x="762534" y="2372838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548505" y="317227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762000" y="4288473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Oval 414"/>
              <p:cNvSpPr/>
              <p:nvPr/>
            </p:nvSpPr>
            <p:spPr>
              <a:xfrm>
                <a:off x="762001" y="4902084"/>
                <a:ext cx="228599" cy="2286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6" name="Straight Connector 415"/>
              <p:cNvCxnSpPr>
                <a:endCxn id="414" idx="0"/>
              </p:cNvCxnSpPr>
              <p:nvPr/>
            </p:nvCxnSpPr>
            <p:spPr>
              <a:xfrm flipH="1">
                <a:off x="876300" y="3831367"/>
                <a:ext cx="1133" cy="45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876300" y="4517073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TextBox 417"/>
              <p:cNvSpPr txBox="1"/>
              <p:nvPr/>
            </p:nvSpPr>
            <p:spPr>
              <a:xfrm>
                <a:off x="590555" y="455635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419" name="TextBox 418"/>
              <p:cNvSpPr txBox="1"/>
              <p:nvPr/>
            </p:nvSpPr>
            <p:spPr>
              <a:xfrm>
                <a:off x="590555" y="388541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4038601" y="2899611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1" name="Straight Connector 420"/>
              <p:cNvCxnSpPr>
                <a:stCxn id="374" idx="5"/>
              </p:cNvCxnSpPr>
              <p:nvPr/>
            </p:nvCxnSpPr>
            <p:spPr>
              <a:xfrm>
                <a:off x="3624122" y="2376894"/>
                <a:ext cx="528779" cy="51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2" name="Oval 421"/>
              <p:cNvSpPr/>
              <p:nvPr/>
            </p:nvSpPr>
            <p:spPr>
              <a:xfrm>
                <a:off x="4037469" y="3521243"/>
                <a:ext cx="228599" cy="228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>
              <a:xfrm>
                <a:off x="4151768" y="3136232"/>
                <a:ext cx="1" cy="378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3640468" y="254313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3851686" y="3140577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558F0B-768C-6C4F-B6C6-6AFD09D3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2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Assembly?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Constructing a de </a:t>
            </a:r>
            <a:r>
              <a:rPr lang="en-US" sz="3200" dirty="0" err="1"/>
              <a:t>Bruijn</a:t>
            </a:r>
            <a:r>
              <a:rPr lang="en-US" sz="3200" dirty="0"/>
              <a:t> graph</a:t>
            </a:r>
            <a:br>
              <a:rPr lang="en-US" sz="3200" dirty="0"/>
            </a:br>
            <a:r>
              <a:rPr lang="en-US" sz="3200" dirty="0"/>
              <a:t>takes a lot of memory.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Hope: a machine in a clinic</a:t>
            </a:r>
            <a:br>
              <a:rPr lang="en-US" sz="3200" dirty="0"/>
            </a:br>
            <a:r>
              <a:rPr lang="en-US" sz="3200" dirty="0"/>
              <a:t>that would collect and</a:t>
            </a:r>
            <a:br>
              <a:rPr lang="en-US" sz="3200" dirty="0"/>
            </a:br>
            <a:r>
              <a:rPr lang="en-US" sz="3200" dirty="0"/>
              <a:t>map reads in 10 minutes.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Idea: use existing structure of reference genome to help us sequence a patient’s genome.</a:t>
            </a:r>
          </a:p>
        </p:txBody>
      </p:sp>
      <p:pic>
        <p:nvPicPr>
          <p:cNvPr id="4" name="Picture 3" descr="debruijn_graph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4" y="1278468"/>
            <a:ext cx="3176619" cy="3124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BE43-EFFC-3F4F-85FD-D9C38242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58824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235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</a:rPr>
              <a:t>n</a:t>
            </a:r>
            <a:r>
              <a:rPr lang="en-US" sz="3600" spc="600" dirty="0" err="1"/>
              <a:t>anas</a:t>
            </a:r>
            <a:endParaRPr lang="en-US" sz="3600" spc="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3005667" y="824089"/>
            <a:ext cx="4252095" cy="5285559"/>
            <a:chOff x="548505" y="426424"/>
            <a:chExt cx="4252095" cy="5285559"/>
          </a:xfrm>
        </p:grpSpPr>
        <p:sp>
          <p:nvSpPr>
            <p:cNvPr id="238" name="Oval 237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240" name="Oval 23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2" name="Oval 24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/>
            <p:cNvCxnSpPr>
              <a:stCxn id="241" idx="3"/>
              <a:endCxn id="24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2" idx="4"/>
              <a:endCxn id="24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48" name="Straight Connector 247"/>
            <p:cNvCxnSpPr>
              <a:stCxn id="238" idx="4"/>
              <a:endCxn id="24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1" name="Straight Connector 250"/>
            <p:cNvCxnSpPr>
              <a:endCxn id="25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3" name="Straight Connector 252"/>
            <p:cNvCxnSpPr>
              <a:stCxn id="250" idx="4"/>
              <a:endCxn id="25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2" idx="4"/>
              <a:endCxn id="24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8" name="Oval 25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1" name="Straight Connector 260"/>
            <p:cNvCxnSpPr>
              <a:stCxn id="259" idx="4"/>
              <a:endCxn id="26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60" idx="4"/>
              <a:endCxn id="25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265" name="Straight Connector 264"/>
            <p:cNvCxnSpPr>
              <a:stCxn id="238" idx="4"/>
              <a:endCxn id="25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8" name="Straight Connector 267"/>
            <p:cNvCxnSpPr>
              <a:endCxn id="267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4"/>
              <a:endCxn id="266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2" name="Oval 271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2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5" name="Oval 274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6" name="Straight Connector 275"/>
            <p:cNvCxnSpPr>
              <a:stCxn id="238" idx="4"/>
              <a:endCxn id="275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9" name="Straight Connector 278"/>
            <p:cNvCxnSpPr>
              <a:endCxn id="278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78" idx="4"/>
              <a:endCxn id="277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83" name="Oval 282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4" name="Straight Connector 283"/>
            <p:cNvCxnSpPr>
              <a:endCxn id="283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6" name="Straight Connector 285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9" name="Straight Connector 288"/>
            <p:cNvCxnSpPr>
              <a:stCxn id="285" idx="4"/>
              <a:endCxn id="287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95" name="Oval 294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6" name="Straight Connector 295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8" name="Oval 297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0" name="Oval 299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1" name="Straight Connector 300"/>
            <p:cNvCxnSpPr>
              <a:stCxn id="298" idx="4"/>
              <a:endCxn id="299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308" name="Straight Connector 307"/>
            <p:cNvCxnSpPr>
              <a:endCxn id="298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Straight Connector 313"/>
            <p:cNvCxnSpPr>
              <a:endCxn id="313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13" idx="4"/>
              <a:endCxn id="312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TextBox 31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8" name="Oval 31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9" name="Oval 31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0" name="Straight Connector 319"/>
            <p:cNvCxnSpPr>
              <a:endCxn id="31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extBox 32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4" name="Oval 32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5" name="Straight Connector 324"/>
            <p:cNvCxnSpPr>
              <a:stCxn id="278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Oval 32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7" name="Straight Connector 32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2C804-5C6F-C442-87B2-B47C7889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25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</a:rPr>
              <a:t>na</a:t>
            </a:r>
            <a:r>
              <a:rPr lang="en-US" sz="3600" spc="600" dirty="0" err="1"/>
              <a:t>nas</a:t>
            </a:r>
            <a:endParaRPr lang="en-US" sz="3600" spc="6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3000022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0D3798-10DB-B64E-8CC2-74C1E172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1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</a:rPr>
              <a:t>nan</a:t>
            </a:r>
            <a:r>
              <a:rPr lang="en-US" sz="3600" spc="600" dirty="0" err="1"/>
              <a:t>as</a:t>
            </a:r>
            <a:endParaRPr lang="en-US" sz="3600" spc="6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3001016" y="824552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830C8-ACF6-7641-8339-038F4926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80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3014133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</a:rPr>
              <a:t>nana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580561-8931-0E40-8A8B-CA65F797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/>
              <a:t>nas</a:t>
            </a:r>
            <a:endParaRPr lang="en-US" sz="3600" spc="6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3305816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155D7-4EB7-2D4D-BB5A-E98440F7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272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10467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>
                <a:solidFill>
                  <a:srgbClr val="008000"/>
                </a:solidFill>
              </a:rPr>
              <a:t>an</a:t>
            </a:r>
            <a:r>
              <a:rPr lang="en-US" sz="3600" spc="600" dirty="0" err="1"/>
              <a:t>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C2C519-7594-0846-AA1B-30F8318D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79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11461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FA9675-B095-644F-B138-4DD3FE9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84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305816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b="1" spc="600" dirty="0" err="1">
                <a:solidFill>
                  <a:srgbClr val="FF0000"/>
                </a:solidFill>
              </a:rPr>
              <a:t>s</a:t>
            </a:r>
            <a:endParaRPr lang="en-US" sz="3600" b="1" spc="600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5CBC15-D6AE-1A4A-B167-4D8F208E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723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>
                <a:solidFill>
                  <a:srgbClr val="008000"/>
                </a:solidFill>
              </a:rPr>
              <a:t>n</a:t>
            </a:r>
            <a:r>
              <a:rPr lang="en-US" sz="3600" spc="600" dirty="0" err="1"/>
              <a:t>as</a:t>
            </a:r>
            <a:endParaRPr lang="en-US" sz="3600" spc="6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3596505" y="824552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2DB3A4-D6B5-B44F-BE8A-7D27131E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201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/>
          <p:cNvGrpSpPr/>
          <p:nvPr/>
        </p:nvGrpSpPr>
        <p:grpSpPr>
          <a:xfrm>
            <a:off x="3596505" y="824089"/>
            <a:ext cx="4252095" cy="5285559"/>
            <a:chOff x="548505" y="426424"/>
            <a:chExt cx="4252095" cy="5285559"/>
          </a:xfrm>
        </p:grpSpPr>
        <p:sp>
          <p:nvSpPr>
            <p:cNvPr id="283" name="Oval 28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285" name="Oval 28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6" name="Oval 28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8" name="Straight Connector 287"/>
            <p:cNvCxnSpPr>
              <a:stCxn id="286" idx="3"/>
              <a:endCxn id="28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stCxn id="287" idx="4"/>
              <a:endCxn id="28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93" name="Straight Connector 292"/>
            <p:cNvCxnSpPr>
              <a:stCxn id="283" idx="4"/>
              <a:endCxn id="28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6" name="Straight Connector 295"/>
            <p:cNvCxnSpPr>
              <a:endCxn id="29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Oval 29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8" name="Straight Connector 297"/>
            <p:cNvCxnSpPr>
              <a:stCxn id="295" idx="4"/>
              <a:endCxn id="29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7" idx="4"/>
              <a:endCxn id="29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29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3" name="Oval 30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6" name="Straight Connector 305"/>
            <p:cNvCxnSpPr>
              <a:stCxn id="304" idx="4"/>
              <a:endCxn id="30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05" idx="4"/>
              <a:endCxn id="30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10" name="Straight Connector 309"/>
            <p:cNvCxnSpPr>
              <a:stCxn id="283" idx="4"/>
              <a:endCxn id="30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31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3" name="Straight Connector 312"/>
            <p:cNvCxnSpPr>
              <a:endCxn id="31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12" idx="4"/>
              <a:endCxn id="31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TextBox 31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7" name="Oval 31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8" name="Straight Connector 317"/>
            <p:cNvCxnSpPr>
              <a:endCxn id="31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extBox 31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0" name="Oval 31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1" name="Straight Connector 320"/>
            <p:cNvCxnSpPr>
              <a:stCxn id="283" idx="4"/>
              <a:endCxn id="32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4" name="Straight Connector 323"/>
            <p:cNvCxnSpPr>
              <a:endCxn id="32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23" idx="4"/>
              <a:endCxn id="32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28" name="Oval 32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9" name="Straight Connector 328"/>
            <p:cNvCxnSpPr>
              <a:endCxn id="32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Oval 33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>
              <a:stCxn id="330" idx="4"/>
              <a:endCxn id="33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TextBox 33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40" name="Oval 33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1" name="Straight Connector 34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TextBox 34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3" name="Oval 34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9" name="Straight Connector 34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TextBox 34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353" name="Straight Connector 352"/>
            <p:cNvCxnSpPr>
              <a:endCxn id="34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7" name="Oval 35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9" name="Straight Connector 358"/>
            <p:cNvCxnSpPr>
              <a:endCxn id="35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58" idx="4"/>
              <a:endCxn id="35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3" name="Oval 36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stCxn id="32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>
                <a:solidFill>
                  <a:srgbClr val="008000"/>
                </a:solidFill>
              </a:rPr>
              <a:t>na</a:t>
            </a:r>
            <a:r>
              <a:rPr lang="en-US" sz="3600" spc="600" dirty="0" err="1"/>
              <a:t>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E8B46E-DFE7-F84A-BDBA-30D6D2FF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2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Mapping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Read mapping</a:t>
            </a:r>
            <a:r>
              <a:rPr lang="en-US" sz="3200" dirty="0"/>
              <a:t>: determine where each read has high similarity to the reference genome.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7410" y="3200400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>
                <a:solidFill>
                  <a:srgbClr val="000000"/>
                </a:solidFill>
                <a:latin typeface="Courier"/>
                <a:cs typeface="Courier"/>
              </a:rPr>
              <a:t>CTGAGGATGGACTACGCTACTACTGATAGCTGTTT</a:t>
            </a:r>
            <a:br>
              <a:rPr lang="en-US" altLang="en-US" sz="2400" b="0" i="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altLang="en-US" sz="2400" b="0" i="0" dirty="0">
                <a:solidFill>
                  <a:srgbClr val="000000"/>
                </a:solidFill>
                <a:latin typeface="Courier"/>
                <a:cs typeface="Courier"/>
              </a:rPr>
              <a:t>  GAGGA    C</a:t>
            </a:r>
            <a:r>
              <a:rPr lang="en-US" altLang="en-US" sz="2400" b="1" i="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altLang="en-US" sz="2400" b="0" i="0" dirty="0">
                <a:solidFill>
                  <a:srgbClr val="000000"/>
                </a:solidFill>
                <a:latin typeface="Courier"/>
                <a:cs typeface="Courier"/>
              </a:rPr>
              <a:t>ACG       TGA</a:t>
            </a:r>
            <a:r>
              <a:rPr lang="en-US" altLang="en-US" sz="2400" b="1" dirty="0">
                <a:solidFill>
                  <a:srgbClr val="FF0000"/>
                </a:solidFill>
                <a:latin typeface="Courier"/>
                <a:cs typeface="Courier"/>
              </a:rPr>
              <a:t>-</a:t>
            </a:r>
            <a:r>
              <a:rPr lang="en-US" altLang="en-US" sz="2400" b="0" i="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altLang="en-US" sz="2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3590" y="3200400"/>
            <a:ext cx="1457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9235" y="3552240"/>
            <a:ext cx="934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Reads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B9873-D1A4-AA4A-9205-932C7BB5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60184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</a:t>
            </a:r>
            <a:r>
              <a:rPr lang="en-US" sz="3600" b="1" spc="600" dirty="0" err="1">
                <a:solidFill>
                  <a:srgbClr val="008000"/>
                </a:solidFill>
              </a:rPr>
              <a:t>na</a:t>
            </a:r>
            <a:r>
              <a:rPr lang="en-US" sz="3600" b="1" spc="600" dirty="0" err="1">
                <a:solidFill>
                  <a:srgbClr val="FF0000"/>
                </a:solidFill>
              </a:rPr>
              <a:t>s</a:t>
            </a:r>
            <a:endParaRPr lang="en-US" sz="3600" b="1" spc="600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F511C1-07BB-5F4D-9309-17884879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598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panamabanan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endParaRPr lang="en-US" sz="3600" spc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12D581-A704-6E47-8CEA-9006FE18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2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3595511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panamabanan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b="1" spc="600" dirty="0" err="1">
                <a:solidFill>
                  <a:srgbClr val="FF0000"/>
                </a:solidFill>
              </a:rPr>
              <a:t>s</a:t>
            </a:r>
            <a:endParaRPr lang="en-US" sz="3600" b="1" spc="600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F3F9AB-DBD3-564A-BB34-39645034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3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panamabanana</a:t>
            </a:r>
            <a:r>
              <a:rPr lang="en-US" sz="3600" b="1" spc="600" dirty="0" err="1">
                <a:solidFill>
                  <a:srgbClr val="FF0000"/>
                </a:solidFill>
              </a:rPr>
              <a:t>s</a:t>
            </a:r>
            <a:endParaRPr lang="en-US" sz="3600" b="1" spc="600" dirty="0">
              <a:solidFill>
                <a:srgbClr val="FF0000"/>
              </a:solidFill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4234327" y="824089"/>
            <a:ext cx="4252095" cy="5285559"/>
            <a:chOff x="548505" y="426424"/>
            <a:chExt cx="4252095" cy="5285559"/>
          </a:xfrm>
        </p:grpSpPr>
        <p:sp>
          <p:nvSpPr>
            <p:cNvPr id="144" name="Oval 14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7" idx="3"/>
              <a:endCxn id="14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8" idx="4"/>
              <a:endCxn id="14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4" name="Straight Connector 153"/>
            <p:cNvCxnSpPr>
              <a:stCxn id="144" idx="4"/>
              <a:endCxn id="14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/>
            <p:cNvCxnSpPr>
              <a:endCxn id="15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Straight Connector 158"/>
            <p:cNvCxnSpPr>
              <a:stCxn id="156" idx="4"/>
              <a:endCxn id="15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4"/>
              <a:endCxn id="15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Straight Connector 166"/>
            <p:cNvCxnSpPr>
              <a:stCxn id="165" idx="4"/>
              <a:endCxn id="16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6" idx="4"/>
              <a:endCxn id="16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1" name="Straight Connector 170"/>
            <p:cNvCxnSpPr>
              <a:stCxn id="144" idx="4"/>
              <a:endCxn id="16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3" idx="4"/>
              <a:endCxn id="17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8" name="Oval 17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2" name="Straight Connector 181"/>
            <p:cNvCxnSpPr>
              <a:stCxn id="144" idx="4"/>
              <a:endCxn id="18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>
              <a:endCxn id="18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4" idx="4"/>
              <a:endCxn id="18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/>
            <p:cNvCxnSpPr>
              <a:endCxn id="18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/>
            <p:cNvCxnSpPr>
              <a:stCxn id="191" idx="4"/>
              <a:endCxn id="19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1" name="Oval 20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Connector 206"/>
            <p:cNvCxnSpPr>
              <a:stCxn id="204" idx="4"/>
              <a:endCxn id="20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4" name="Straight Connector 213"/>
            <p:cNvCxnSpPr>
              <a:endCxn id="20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Straight Connector 219"/>
            <p:cNvCxnSpPr>
              <a:endCxn id="21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9" idx="4"/>
              <a:endCxn id="21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0" name="Oval 22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>
              <a:stCxn id="18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7E1431-79DB-8F41-A8E9-5212707A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81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/>
              <a:t>Runtime of Brute Force:</a:t>
            </a:r>
          </a:p>
          <a:p>
            <a:pPr lvl="1"/>
            <a:r>
              <a:rPr lang="en-US" dirty="0"/>
              <a:t>Total: O(|</a:t>
            </a:r>
            <a:r>
              <a:rPr lang="en-US" i="1" dirty="0"/>
              <a:t>Genome</a:t>
            </a:r>
            <a:r>
              <a:rPr lang="en-US" dirty="0"/>
              <a:t>|*|</a:t>
            </a:r>
            <a:r>
              <a:rPr lang="en-US" i="1" dirty="0"/>
              <a:t>Patterns</a:t>
            </a:r>
            <a:r>
              <a:rPr lang="en-US" dirty="0"/>
              <a:t>|)</a:t>
            </a:r>
          </a:p>
          <a:p>
            <a:endParaRPr lang="en-US" dirty="0"/>
          </a:p>
          <a:p>
            <a:r>
              <a:rPr lang="en-US" dirty="0"/>
              <a:t>Runtime of </a:t>
            </a:r>
            <a:r>
              <a:rPr lang="en-US" dirty="0" err="1"/>
              <a:t>Trie</a:t>
            </a:r>
            <a:r>
              <a:rPr lang="en-US" dirty="0"/>
              <a:t> Matching: </a:t>
            </a:r>
          </a:p>
          <a:p>
            <a:pPr lvl="1"/>
            <a:r>
              <a:rPr lang="en-US" dirty="0" err="1"/>
              <a:t>Trie</a:t>
            </a:r>
            <a:r>
              <a:rPr lang="en-US" dirty="0"/>
              <a:t> Construction: O(|</a:t>
            </a:r>
            <a:r>
              <a:rPr lang="en-US" i="1" dirty="0"/>
              <a:t>Patterns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Pattern Matching: O(|</a:t>
            </a:r>
            <a:r>
              <a:rPr lang="en-US" i="1" dirty="0"/>
              <a:t>Genome</a:t>
            </a:r>
            <a:r>
              <a:rPr lang="en-US" dirty="0"/>
              <a:t>| * |</a:t>
            </a:r>
            <a:r>
              <a:rPr lang="en-US" i="1" dirty="0" err="1"/>
              <a:t>LongestPattern</a:t>
            </a:r>
            <a:r>
              <a:rPr lang="en-US" dirty="0"/>
              <a:t>|)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2EBD1-B0D1-894A-AFB8-6E1AB500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278088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From a </a:t>
            </a:r>
            <a:r>
              <a:rPr lang="en-US" b="1" dirty="0" err="1">
                <a:solidFill>
                  <a:srgbClr val="000000"/>
                </a:solidFill>
              </a:rPr>
              <a:t>Trie</a:t>
            </a:r>
            <a:r>
              <a:rPr lang="en-US" b="1" dirty="0">
                <a:solidFill>
                  <a:srgbClr val="000000"/>
                </a:solidFill>
              </a:rPr>
              <a:t> to a Suffix Tree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8735F-886F-1043-8667-FD31D0AE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389792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Analysis of </a:t>
            </a:r>
            <a:r>
              <a:rPr lang="en-US" dirty="0" err="1"/>
              <a:t>TrieMatching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299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Son completely forgot</a:t>
            </a:r>
            <a:br>
              <a:rPr lang="en-US" sz="3200" dirty="0"/>
            </a:br>
            <a:r>
              <a:rPr lang="en-US" sz="3200" dirty="0"/>
              <a:t>about memory!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Our </a:t>
            </a:r>
            <a:r>
              <a:rPr lang="en-US" sz="3200" dirty="0" err="1"/>
              <a:t>trie</a:t>
            </a:r>
            <a:r>
              <a:rPr lang="en-US" sz="3200"/>
              <a:t>: 30 edges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|</a:t>
            </a:r>
            <a:r>
              <a:rPr lang="en-US" sz="3200" i="1" dirty="0"/>
              <a:t>Patterns</a:t>
            </a:r>
            <a:r>
              <a:rPr lang="en-US" sz="3200" dirty="0"/>
              <a:t>| = 39</a:t>
            </a:r>
          </a:p>
          <a:p>
            <a:endParaRPr lang="en-US" dirty="0"/>
          </a:p>
          <a:p>
            <a:r>
              <a:rPr lang="en-US" dirty="0"/>
              <a:t>Worst case: # edges</a:t>
            </a:r>
            <a:br>
              <a:rPr lang="en-US" dirty="0"/>
            </a:br>
            <a:r>
              <a:rPr lang="en-US" dirty="0"/>
              <a:t>= O(|</a:t>
            </a:r>
            <a:r>
              <a:rPr lang="en-US" i="1" dirty="0"/>
              <a:t>Patterns</a:t>
            </a:r>
            <a:r>
              <a:rPr lang="en-US" dirty="0"/>
              <a:t>|)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4605546" y="1295400"/>
            <a:ext cx="4252095" cy="5285559"/>
            <a:chOff x="548505" y="426424"/>
            <a:chExt cx="4252095" cy="5285559"/>
          </a:xfrm>
        </p:grpSpPr>
        <p:sp>
          <p:nvSpPr>
            <p:cNvPr id="191" name="Oval 19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93" name="Oval 19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6" name="Straight Connector 195"/>
            <p:cNvCxnSpPr>
              <a:stCxn id="194" idx="3"/>
              <a:endCxn id="19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4"/>
              <a:endCxn id="19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01" name="Straight Connector 200"/>
            <p:cNvCxnSpPr>
              <a:stCxn id="191" idx="4"/>
              <a:endCxn id="19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Connector 203"/>
            <p:cNvCxnSpPr>
              <a:endCxn id="20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5" idx="4"/>
              <a:endCxn id="20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Oval 21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Connector 213"/>
            <p:cNvCxnSpPr>
              <a:stCxn id="212" idx="4"/>
              <a:endCxn id="21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4"/>
              <a:endCxn id="21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218" name="Straight Connector 217"/>
            <p:cNvCxnSpPr>
              <a:stCxn id="191" idx="4"/>
              <a:endCxn id="21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Connector 220"/>
            <p:cNvCxnSpPr>
              <a:endCxn id="22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20" idx="4"/>
              <a:endCxn id="21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5" name="Oval 22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8" name="Oval 22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91" idx="4"/>
              <a:endCxn id="22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>
              <a:endCxn id="23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31" idx="4"/>
              <a:endCxn id="23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36" name="Oval 23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Connector 236"/>
            <p:cNvCxnSpPr>
              <a:endCxn id="23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Connector 241"/>
            <p:cNvCxnSpPr>
              <a:stCxn id="238" idx="4"/>
              <a:endCxn id="24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Connector 24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51" name="Oval 25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Connector 253"/>
            <p:cNvCxnSpPr>
              <a:stCxn id="251" idx="4"/>
              <a:endCxn id="25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61" name="Straight Connector 260"/>
            <p:cNvCxnSpPr>
              <a:endCxn id="25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65" name="Oval 26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7" name="Straight Connector 266"/>
            <p:cNvCxnSpPr>
              <a:endCxn id="26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4"/>
              <a:endCxn id="26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1" name="Oval 27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7" name="Oval 27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>
              <a:stCxn id="23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110E2-D46E-3645-8E7C-57BF0DC8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626394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Analysis of </a:t>
            </a:r>
            <a:r>
              <a:rPr lang="en-US" dirty="0" err="1"/>
              <a:t>TrieMatching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299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Son completely forgot</a:t>
            </a:r>
            <a:br>
              <a:rPr lang="en-US" sz="3200" dirty="0"/>
            </a:br>
            <a:r>
              <a:rPr lang="en-US" sz="3200" dirty="0"/>
              <a:t>about memory!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Our </a:t>
            </a:r>
            <a:r>
              <a:rPr lang="en-US" sz="3200" dirty="0" err="1"/>
              <a:t>trie</a:t>
            </a:r>
            <a:r>
              <a:rPr lang="en-US" sz="3200" dirty="0"/>
              <a:t>: 30 edges,</a:t>
            </a:r>
            <a:br>
              <a:rPr lang="en-US" sz="3200" dirty="0"/>
            </a:br>
            <a:r>
              <a:rPr lang="en-US" sz="3200" dirty="0"/>
              <a:t>|</a:t>
            </a:r>
            <a:r>
              <a:rPr lang="en-US" sz="3200" i="1" dirty="0"/>
              <a:t>Patterns</a:t>
            </a:r>
            <a:r>
              <a:rPr lang="en-US" sz="3200" dirty="0"/>
              <a:t>| = 39</a:t>
            </a:r>
          </a:p>
          <a:p>
            <a:endParaRPr lang="en-US" dirty="0"/>
          </a:p>
          <a:p>
            <a:r>
              <a:rPr lang="en-US" dirty="0"/>
              <a:t>Worst case: # edges</a:t>
            </a:r>
            <a:br>
              <a:rPr lang="en-US" dirty="0"/>
            </a:br>
            <a:r>
              <a:rPr lang="en-US" dirty="0"/>
              <a:t>= </a:t>
            </a:r>
            <a:r>
              <a:rPr lang="en-US" b="1" dirty="0">
                <a:solidFill>
                  <a:srgbClr val="FF0000"/>
                </a:solidFill>
              </a:rPr>
              <a:t>O(|</a:t>
            </a:r>
            <a:r>
              <a:rPr lang="en-US" b="1" i="1" dirty="0">
                <a:solidFill>
                  <a:srgbClr val="FF0000"/>
                </a:solidFill>
              </a:rPr>
              <a:t>Patterns</a:t>
            </a:r>
            <a:r>
              <a:rPr lang="en-US" b="1" dirty="0">
                <a:solidFill>
                  <a:srgbClr val="FF0000"/>
                </a:solidFill>
              </a:rPr>
              <a:t>|)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4605546" y="1295400"/>
            <a:ext cx="4252095" cy="5285559"/>
            <a:chOff x="548505" y="426424"/>
            <a:chExt cx="4252095" cy="5285559"/>
          </a:xfrm>
        </p:grpSpPr>
        <p:sp>
          <p:nvSpPr>
            <p:cNvPr id="191" name="Oval 19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93" name="Oval 19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6" name="Straight Connector 195"/>
            <p:cNvCxnSpPr>
              <a:stCxn id="194" idx="3"/>
              <a:endCxn id="19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5" idx="4"/>
              <a:endCxn id="19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01" name="Straight Connector 200"/>
            <p:cNvCxnSpPr>
              <a:stCxn id="191" idx="4"/>
              <a:endCxn id="19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Connector 203"/>
            <p:cNvCxnSpPr>
              <a:endCxn id="20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5" idx="4"/>
              <a:endCxn id="20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Oval 21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Connector 213"/>
            <p:cNvCxnSpPr>
              <a:stCxn id="212" idx="4"/>
              <a:endCxn id="21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3" idx="4"/>
              <a:endCxn id="21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218" name="Straight Connector 217"/>
            <p:cNvCxnSpPr>
              <a:stCxn id="191" idx="4"/>
              <a:endCxn id="21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Connector 220"/>
            <p:cNvCxnSpPr>
              <a:endCxn id="22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20" idx="4"/>
              <a:endCxn id="21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5" name="Oval 22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/>
            <p:cNvCxnSpPr>
              <a:endCxn id="22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8" name="Oval 22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91" idx="4"/>
              <a:endCxn id="22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>
              <a:endCxn id="23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31" idx="4"/>
              <a:endCxn id="23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36" name="Oval 23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Connector 236"/>
            <p:cNvCxnSpPr>
              <a:endCxn id="23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Connector 241"/>
            <p:cNvCxnSpPr>
              <a:stCxn id="238" idx="4"/>
              <a:endCxn id="24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48" name="Oval 24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Straight Connector 24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51" name="Oval 25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Straight Connector 253"/>
            <p:cNvCxnSpPr>
              <a:stCxn id="251" idx="4"/>
              <a:endCxn id="25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61" name="Straight Connector 260"/>
            <p:cNvCxnSpPr>
              <a:endCxn id="25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65" name="Oval 26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7" name="Straight Connector 266"/>
            <p:cNvCxnSpPr>
              <a:endCxn id="26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66" idx="4"/>
              <a:endCxn id="26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71" name="Oval 27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3" name="Straight Connector 272"/>
            <p:cNvCxnSpPr>
              <a:endCxn id="27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7" name="Oval 27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>
              <a:stCxn id="23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B2CA7-3CF6-8449-8A51-9A745D24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29767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480"/>
            <a:ext cx="83058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What if instead we create a data structure from the</a:t>
            </a:r>
            <a:r>
              <a:rPr lang="en-US" sz="3200" i="1" dirty="0"/>
              <a:t> genome itself</a:t>
            </a:r>
            <a:r>
              <a:rPr lang="en-US" sz="3200" dirty="0"/>
              <a:t>?</a:t>
            </a:r>
          </a:p>
        </p:txBody>
      </p:sp>
      <p:pic>
        <p:nvPicPr>
          <p:cNvPr id="4" name="Picture 3" descr="le-voyage-dans-le-temps_3468472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71800"/>
            <a:ext cx="6019800" cy="37689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3B23B-7A06-2041-9C11-C29B80ED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287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Split </a:t>
            </a:r>
            <a:r>
              <a:rPr lang="en-US" i="1" dirty="0"/>
              <a:t>Genome</a:t>
            </a:r>
            <a:r>
              <a:rPr lang="en-US" dirty="0"/>
              <a:t> into all its suffixes.  (Show matching “banana” by finding the suffix “bananas”.)</a:t>
            </a:r>
          </a:p>
          <a:p>
            <a:endParaRPr lang="en-US" dirty="0"/>
          </a:p>
          <a:p>
            <a:r>
              <a:rPr lang="en-US" dirty="0"/>
              <a:t>How can we combine these suffixes into a data structure?</a:t>
            </a:r>
          </a:p>
          <a:p>
            <a:endParaRPr lang="en-US" dirty="0"/>
          </a:p>
          <a:p>
            <a:r>
              <a:rPr lang="en-US" dirty="0"/>
              <a:t>Let’s use a </a:t>
            </a:r>
            <a:r>
              <a:rPr lang="en-US" dirty="0" err="1"/>
              <a:t>trie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3B69C-8ECF-B347-ABB7-8A02BC58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980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Use Alignment?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Fitting alignment: </a:t>
            </a:r>
            <a:r>
              <a:rPr lang="en-US" sz="3200" dirty="0"/>
              <a:t>align each read </a:t>
            </a:r>
            <a:r>
              <a:rPr lang="en-US" sz="3200" i="1" dirty="0"/>
              <a:t>Pattern</a:t>
            </a:r>
            <a:r>
              <a:rPr lang="en-US" sz="3200" dirty="0"/>
              <a:t> to the best substring of </a:t>
            </a:r>
            <a:r>
              <a:rPr lang="en-US" sz="3200" i="1" dirty="0"/>
              <a:t>Genome</a:t>
            </a:r>
            <a:r>
              <a:rPr lang="en-US" sz="3200" dirty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Has runtime O(|</a:t>
            </a:r>
            <a:r>
              <a:rPr lang="en-US" sz="3200" i="1" dirty="0"/>
              <a:t>Pattern</a:t>
            </a:r>
            <a:r>
              <a:rPr lang="en-US" sz="3200" dirty="0"/>
              <a:t>|</a:t>
            </a:r>
            <a:r>
              <a:rPr lang="en-US" sz="3200" i="1" dirty="0"/>
              <a:t> </a:t>
            </a:r>
            <a:r>
              <a:rPr lang="en-US" sz="3200" dirty="0"/>
              <a:t>* |</a:t>
            </a:r>
            <a:r>
              <a:rPr lang="en-US" sz="3200" i="1" dirty="0"/>
              <a:t>Genome</a:t>
            </a:r>
            <a:r>
              <a:rPr lang="en-US" sz="3200" dirty="0"/>
              <a:t>|) for each </a:t>
            </a:r>
            <a:r>
              <a:rPr lang="en-US" sz="3200" i="1" dirty="0"/>
              <a:t>Pattern</a:t>
            </a:r>
            <a:r>
              <a:rPr lang="en-US" sz="3200" dirty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Has runtime O(|</a:t>
            </a:r>
            <a:r>
              <a:rPr lang="en-US" sz="3200" i="1" dirty="0"/>
              <a:t>Patterns</a:t>
            </a:r>
            <a:r>
              <a:rPr lang="en-US" sz="3200" dirty="0"/>
              <a:t>| * |</a:t>
            </a:r>
            <a:r>
              <a:rPr lang="en-US" sz="3200" i="1" dirty="0"/>
              <a:t>Genome</a:t>
            </a:r>
            <a:r>
              <a:rPr lang="en-US" sz="3200" dirty="0"/>
              <a:t>|) for a collection of </a:t>
            </a:r>
            <a:r>
              <a:rPr lang="en-US" sz="3200" i="1" dirty="0"/>
              <a:t>Patterns</a:t>
            </a:r>
            <a:r>
              <a:rPr lang="en-US" sz="3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3918-D125-3F43-9749-8FE38D6C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375151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/>
              <a:t>panamabananas</a:t>
            </a:r>
            <a:r>
              <a:rPr lang="en-US" sz="3600" spc="600" dirty="0"/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1618F-8511-8042-AC27-1E2100DB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433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00FF"/>
                </a:solidFill>
              </a:rPr>
              <a:t>panamabananas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15B23-8E83-114E-B0C9-BAAFAF8E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25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8305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305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305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8305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8305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8305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8305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139437" y="440798"/>
            <a:ext cx="948099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683054" y="186470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8305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83054" y="13852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683054" y="8663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944316" y="6037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1944316" y="118854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4"/>
            <a:endCxn id="244" idx="0"/>
          </p:cNvCxnSpPr>
          <p:nvPr/>
        </p:nvCxnSpPr>
        <p:spPr>
          <a:xfrm>
            <a:off x="2058616" y="832397"/>
            <a:ext cx="0" cy="356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4"/>
            <a:endCxn id="247" idx="0"/>
          </p:cNvCxnSpPr>
          <p:nvPr/>
        </p:nvCxnSpPr>
        <p:spPr>
          <a:xfrm>
            <a:off x="2058616" y="1417144"/>
            <a:ext cx="0" cy="295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1944316" y="17124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4"/>
            <a:endCxn id="248" idx="0"/>
          </p:cNvCxnSpPr>
          <p:nvPr/>
        </p:nvCxnSpPr>
        <p:spPr>
          <a:xfrm>
            <a:off x="2058616" y="1941018"/>
            <a:ext cx="0" cy="3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8305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>
                <a:solidFill>
                  <a:srgbClr val="0000FF"/>
                </a:solidFill>
              </a:rPr>
              <a:t>anamabananas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FCBD0-CA4D-5F4B-9A14-9694D44A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131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8305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305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305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8305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8305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8305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8305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139437" y="440798"/>
            <a:ext cx="948099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683054" y="186470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8305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83054" y="13852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683054" y="8663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944316" y="603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1944316" y="118854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4"/>
            <a:endCxn id="244" idx="0"/>
          </p:cNvCxnSpPr>
          <p:nvPr/>
        </p:nvCxnSpPr>
        <p:spPr>
          <a:xfrm>
            <a:off x="2058616" y="832397"/>
            <a:ext cx="0" cy="356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4"/>
            <a:endCxn id="247" idx="0"/>
          </p:cNvCxnSpPr>
          <p:nvPr/>
        </p:nvCxnSpPr>
        <p:spPr>
          <a:xfrm>
            <a:off x="2058616" y="1417144"/>
            <a:ext cx="0" cy="295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1944316" y="17124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4"/>
            <a:endCxn id="248" idx="0"/>
          </p:cNvCxnSpPr>
          <p:nvPr/>
        </p:nvCxnSpPr>
        <p:spPr>
          <a:xfrm>
            <a:off x="2058616" y="1941018"/>
            <a:ext cx="0" cy="3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8305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540050" y="199099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135451" y="14670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468536" y="8625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075281" y="118854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830723" cy="704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4270402" y="1383666"/>
            <a:ext cx="311504" cy="319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48428" y="166958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5"/>
            <a:endCxn id="171" idx="0"/>
          </p:cNvCxnSpPr>
          <p:nvPr/>
        </p:nvCxnSpPr>
        <p:spPr>
          <a:xfrm>
            <a:off x="4743549" y="1864709"/>
            <a:ext cx="289297" cy="477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</a:t>
            </a:r>
            <a:r>
              <a:rPr lang="en-US" sz="3600" b="1" spc="600" dirty="0" err="1">
                <a:solidFill>
                  <a:srgbClr val="0000FF"/>
                </a:solidFill>
              </a:rPr>
              <a:t>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D57E4-8A19-3D49-AB77-55832591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012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540050" y="199099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135451" y="14670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468536" y="8625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075281" y="118854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830723" cy="704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4270402" y="1383666"/>
            <a:ext cx="311504" cy="319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4548428" y="166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5"/>
            <a:endCxn id="171" idx="0"/>
          </p:cNvCxnSpPr>
          <p:nvPr/>
        </p:nvCxnSpPr>
        <p:spPr>
          <a:xfrm>
            <a:off x="4743549" y="1864709"/>
            <a:ext cx="289297" cy="477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</a:t>
            </a:r>
            <a:r>
              <a:rPr lang="en-US" sz="3600" b="1" spc="600" dirty="0" err="1">
                <a:solidFill>
                  <a:srgbClr val="0000FF"/>
                </a:solidFill>
              </a:rPr>
              <a:t>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60516B-948E-0040-8285-5E6AD3BA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670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</a:t>
            </a:r>
            <a:r>
              <a:rPr lang="en-US" sz="3600" b="1" spc="600" dirty="0" err="1">
                <a:solidFill>
                  <a:srgbClr val="0000FF"/>
                </a:solidFill>
              </a:rPr>
              <a:t>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A6F18D-DC33-2044-87A6-3533E2A7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280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</a:t>
            </a:r>
            <a:r>
              <a:rPr lang="en-US" sz="3600" b="1" spc="600" dirty="0" err="1">
                <a:solidFill>
                  <a:srgbClr val="0000FF"/>
                </a:solidFill>
              </a:rPr>
              <a:t>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F4D64-B325-4844-9231-1E849BBB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785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</a:t>
            </a:r>
            <a:r>
              <a:rPr lang="en-US" sz="3600" b="1" spc="600" dirty="0" err="1">
                <a:solidFill>
                  <a:srgbClr val="0000FF"/>
                </a:solidFill>
              </a:rPr>
              <a:t>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12B70A-4EC3-DB43-AE50-6440DB56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826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</a:t>
            </a:r>
            <a:r>
              <a:rPr lang="en-US" sz="3600" b="1" spc="600" dirty="0" err="1">
                <a:solidFill>
                  <a:srgbClr val="0000FF"/>
                </a:solidFill>
              </a:rPr>
              <a:t>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7E59F-D41B-8E4D-B21D-1856C817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88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anamaba</a:t>
            </a:r>
            <a:r>
              <a:rPr lang="en-US" sz="3600" b="1" spc="600" dirty="0" err="1">
                <a:solidFill>
                  <a:srgbClr val="0000FF"/>
                </a:solidFill>
              </a:rPr>
              <a:t>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DA1D7B-18DA-B74A-AFF3-0D143BF1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7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Focus on a simple question: where do the reads match the reference genome </a:t>
            </a:r>
            <a:r>
              <a:rPr lang="en-US" i="1" dirty="0"/>
              <a:t>exactly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Single 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string </a:t>
            </a:r>
            <a:r>
              <a:rPr lang="en-US" i="1" dirty="0"/>
              <a:t>Pattern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</a:t>
            </a:r>
            <a:r>
              <a:rPr lang="en-US" dirty="0"/>
              <a:t> where </a:t>
            </a:r>
            <a:r>
              <a:rPr lang="en-US" i="1" dirty="0"/>
              <a:t>Pattern</a:t>
            </a:r>
            <a:r>
              <a:rPr lang="en-US" dirty="0"/>
              <a:t> appears as a substring.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ED949-0367-DD40-A8D8-9DDECD9B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397520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anamaban</a:t>
            </a:r>
            <a:r>
              <a:rPr lang="en-US" sz="3600" b="1" spc="600" dirty="0" err="1">
                <a:solidFill>
                  <a:srgbClr val="0000FF"/>
                </a:solidFill>
              </a:rPr>
              <a:t>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B61ACA-6BEC-F24E-99F2-DC5B75A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276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anamabana</a:t>
            </a:r>
            <a:r>
              <a:rPr lang="en-US" sz="3600" b="1" spc="600" dirty="0" err="1">
                <a:solidFill>
                  <a:srgbClr val="0000FF"/>
                </a:solidFill>
              </a:rPr>
              <a:t>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7258F1-E66F-3E4E-8903-3238CD70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358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anamabanan</a:t>
            </a:r>
            <a:r>
              <a:rPr lang="en-US" sz="3600" b="1" spc="600" dirty="0" err="1">
                <a:solidFill>
                  <a:srgbClr val="0000FF"/>
                </a:solidFill>
              </a:rPr>
              <a:t>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46CEE-3B84-3043-BE02-F6B614D5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2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rgbClr val="A6A6A6"/>
                </a:solidFill>
              </a:rPr>
              <a:t>anamabanana</a:t>
            </a:r>
            <a:r>
              <a:rPr lang="en-US" sz="3600" b="1" spc="600" dirty="0" err="1">
                <a:solidFill>
                  <a:srgbClr val="0000FF"/>
                </a:solidFill>
              </a:rPr>
              <a:t>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61058-6352-9349-B3DD-01784488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528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C2DB90-6AB6-1446-95D7-14612C5D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1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Suffix </a:t>
            </a:r>
            <a:r>
              <a:rPr lang="en-US" dirty="0" err="1"/>
              <a:t>Trie</a:t>
            </a:r>
            <a:r>
              <a:rPr lang="en-US" dirty="0"/>
              <a:t> and Pattern Matching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For each </a:t>
            </a:r>
            <a:r>
              <a:rPr lang="en-US" i="1" dirty="0"/>
              <a:t>Pattern</a:t>
            </a:r>
            <a:r>
              <a:rPr lang="en-US" dirty="0"/>
              <a:t>, see if </a:t>
            </a:r>
            <a:r>
              <a:rPr lang="en-US" i="1" dirty="0"/>
              <a:t>Pattern</a:t>
            </a:r>
            <a:r>
              <a:rPr lang="en-US" dirty="0"/>
              <a:t> can be spelled out from the root downward in the suffix </a:t>
            </a:r>
            <a:r>
              <a:rPr lang="en-US" dirty="0" err="1"/>
              <a:t>trie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815F3-EC1A-4244-A080-BE67F5FF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547602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</a:t>
            </a:r>
            <a:r>
              <a:rPr lang="en-US" sz="3600" spc="300" dirty="0"/>
              <a:t>anana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AA115B-75AB-3C43-97CA-65404243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972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ba</a:t>
            </a:r>
            <a:r>
              <a:rPr lang="en-US" sz="3600" spc="300" dirty="0"/>
              <a:t>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C18890-9155-4E4C-8A30-B0F3DD25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87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ban</a:t>
            </a:r>
            <a:r>
              <a:rPr lang="en-US" sz="3600" spc="300" dirty="0"/>
              <a:t>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77B08F-D9C2-7D4D-8A23-44E9209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21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bana</a:t>
            </a:r>
            <a:r>
              <a:rPr lang="en-US" sz="3600" spc="300" dirty="0"/>
              <a:t>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116DA-FEB1-D747-9491-22A854C8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9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Focus on a simple question: where do the reads match the reference genome </a:t>
            </a:r>
            <a:r>
              <a:rPr lang="en-US" i="1" dirty="0"/>
              <a:t>exactly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Multiple</a:t>
            </a:r>
            <a:r>
              <a:rPr lang="en-US" b="1" dirty="0"/>
              <a:t> 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collection of strings </a:t>
            </a:r>
            <a:r>
              <a:rPr lang="en-US" i="1" dirty="0"/>
              <a:t>Patterns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</a:t>
            </a:r>
            <a:r>
              <a:rPr lang="en-US" dirty="0"/>
              <a:t> where a string from </a:t>
            </a:r>
            <a:r>
              <a:rPr lang="en-US" i="1" dirty="0"/>
              <a:t>Patterns</a:t>
            </a:r>
            <a:r>
              <a:rPr lang="en-US" dirty="0"/>
              <a:t> appears as a substring.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795F1-D679-C945-9155-B949434A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294370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banan</a:t>
            </a:r>
            <a:r>
              <a:rPr lang="en-US" sz="3600" spc="300" dirty="0"/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F2F727-468F-C849-AEF5-66191DEB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540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B6CE-B5CB-E74D-BB10-98A22E3F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66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</a:t>
            </a:r>
            <a:r>
              <a:rPr lang="en-US" sz="3600" spc="300" dirty="0"/>
              <a:t>ab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67F757-6C16-2643-B4F2-74D665CA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1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na</a:t>
            </a:r>
            <a:r>
              <a:rPr lang="en-US" sz="3600" spc="3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012B7-B60E-DC44-9B8A-35601D83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116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na</a:t>
            </a:r>
            <a:r>
              <a:rPr lang="en-US" sz="3600" b="1" spc="3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15F847-3485-E743-9D47-4DC14F48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049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a</a:t>
            </a:r>
            <a:r>
              <a:rPr lang="en-US" sz="3600" spc="300" dirty="0"/>
              <a:t>ntenna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77328-16BA-4043-A724-8E75CD80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186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an</a:t>
            </a:r>
            <a:r>
              <a:rPr lang="en-US" sz="3600" spc="300" dirty="0"/>
              <a:t>tenna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84C8-5F19-C940-BDFE-71C4BF02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461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an</a:t>
            </a:r>
            <a:r>
              <a:rPr lang="en-US" sz="3600" b="1" spc="300" dirty="0">
                <a:solidFill>
                  <a:srgbClr val="FF0000"/>
                </a:solidFill>
              </a:rPr>
              <a:t>t</a:t>
            </a:r>
            <a:r>
              <a:rPr lang="en-US" sz="3600" spc="300" dirty="0"/>
              <a:t>enna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79DC2-C212-7644-8402-ED619086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283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</a:t>
            </a:r>
            <a:r>
              <a:rPr lang="en-US" sz="3600" spc="300" dirty="0"/>
              <a:t>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3112D-9169-BC40-87BC-7C7C6691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87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na</a:t>
            </a:r>
            <a:r>
              <a:rPr lang="en-US" sz="3600" spc="300" dirty="0"/>
              <a:t>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78A71C-4070-0744-AA5E-F130FAD1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panamabananas</a:t>
            </a:r>
            <a:endParaRPr lang="en-US" sz="3600" spc="6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26C96-303D-AA42-9381-BF58118C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442946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nan</a:t>
            </a:r>
            <a:r>
              <a:rPr lang="en-US" sz="3600" spc="300" dirty="0"/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36EFF-334A-0E41-8E40-BD4A9E8C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067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39193" y="19963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300" dirty="0">
                <a:solidFill>
                  <a:srgbClr val="008000"/>
                </a:solidFill>
              </a:rPr>
              <a:t>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100FB-A049-4649-9022-6658DC2C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842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To find where the pattern matches are, we need to add a little more information to the suffix </a:t>
            </a:r>
            <a:r>
              <a:rPr lang="en-US" dirty="0" err="1"/>
              <a:t>trie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At each leaf ($), we add the starting position in </a:t>
            </a:r>
            <a:r>
              <a:rPr lang="en-US" i="1" dirty="0"/>
              <a:t>Genome </a:t>
            </a:r>
            <a:r>
              <a:rPr lang="en-US" dirty="0"/>
              <a:t>of the suffix ending at that leaf.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87541-02A4-154E-AA7F-DCCCE732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349955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5BC7B0-4C8F-3E4E-9922-3F377C0F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895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00FF"/>
                </a:solidFill>
              </a:rPr>
              <a:t>panamabananas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BD3FEF-007F-244D-A61C-40220721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854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</a:t>
            </a:r>
            <a:r>
              <a:rPr lang="en-US" sz="3600" b="1" spc="600" dirty="0" err="1">
                <a:solidFill>
                  <a:srgbClr val="0000FF"/>
                </a:solidFill>
              </a:rPr>
              <a:t>anamabananas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80184-97D1-2549-B1EC-6FA5D35B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308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</a:t>
            </a:r>
            <a:r>
              <a:rPr lang="en-US" sz="3600" b="1" spc="600" dirty="0" err="1">
                <a:solidFill>
                  <a:srgbClr val="0000FF"/>
                </a:solidFill>
              </a:rPr>
              <a:t>namabananas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1EF9BF-33B3-4E48-81D3-9E720732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575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</a:t>
            </a:r>
            <a:r>
              <a:rPr lang="en-US" sz="3600" b="1" spc="600" dirty="0" err="1">
                <a:solidFill>
                  <a:srgbClr val="0000FF"/>
                </a:solidFill>
              </a:rPr>
              <a:t>amabananas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5114BE-B26C-C944-8CA9-D37B8E20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082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</a:t>
            </a:r>
            <a:r>
              <a:rPr lang="en-US" sz="3600" b="1" spc="600" dirty="0" err="1">
                <a:solidFill>
                  <a:srgbClr val="0000FF"/>
                </a:solidFill>
              </a:rPr>
              <a:t>mabananas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DF0E9-F264-3543-978F-F724039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207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</a:t>
            </a:r>
            <a:r>
              <a:rPr lang="en-US" sz="3600" b="1" spc="600" dirty="0" err="1">
                <a:solidFill>
                  <a:srgbClr val="0000FF"/>
                </a:solidFill>
              </a:rPr>
              <a:t>abananas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C67311-5C9A-DE40-8D77-C0F4834B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3600" spc="600" dirty="0" err="1">
                <a:latin typeface="Courier"/>
                <a:cs typeface="Courier"/>
              </a:rPr>
              <a:t>anamabananas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nana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7DA8FF-AF3D-1846-AB5A-89178AFF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609381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</a:t>
            </a:r>
            <a:r>
              <a:rPr lang="en-US" sz="3600" b="1" spc="600" dirty="0" err="1">
                <a:solidFill>
                  <a:srgbClr val="0000FF"/>
                </a:solidFill>
              </a:rPr>
              <a:t>bananas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475008-034B-E840-9B98-3DD79D44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457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</a:t>
            </a:r>
            <a:r>
              <a:rPr lang="en-US" sz="3600" b="1" spc="600" dirty="0" err="1">
                <a:solidFill>
                  <a:srgbClr val="0000FF"/>
                </a:solidFill>
              </a:rPr>
              <a:t>ananas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A1C3C8-AF3D-D647-99E9-76BD6349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900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panamaba</a:t>
            </a:r>
            <a:r>
              <a:rPr lang="en-US" sz="3600" b="1" spc="600" dirty="0" err="1">
                <a:solidFill>
                  <a:srgbClr val="0000FF"/>
                </a:solidFill>
              </a:rPr>
              <a:t>nanas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42D3B1-21E3-C648-BEAF-4CD62D16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906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panamaban</a:t>
            </a:r>
            <a:r>
              <a:rPr lang="en-US" sz="3600" b="1" spc="600" dirty="0" err="1">
                <a:solidFill>
                  <a:srgbClr val="0000FF"/>
                </a:solidFill>
              </a:rPr>
              <a:t>anas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3036E2-7375-7E4F-9B93-695035F1B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448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panamabana</a:t>
            </a:r>
            <a:r>
              <a:rPr lang="en-US" sz="3600" b="1" spc="600" dirty="0" err="1">
                <a:solidFill>
                  <a:srgbClr val="0000FF"/>
                </a:solidFill>
              </a:rPr>
              <a:t>nas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12D82-2862-E644-8F57-8BF461C8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831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panamabanan</a:t>
            </a:r>
            <a:r>
              <a:rPr lang="en-US" sz="3600" b="1" spc="600" dirty="0" err="1">
                <a:solidFill>
                  <a:srgbClr val="0000FF"/>
                </a:solidFill>
              </a:rPr>
              <a:t>as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991D8-1E56-5D4D-9173-586FAA6D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8069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panamabanana</a:t>
            </a:r>
            <a:r>
              <a:rPr lang="en-US" sz="3600" b="1" spc="600" dirty="0" err="1">
                <a:solidFill>
                  <a:srgbClr val="0000FF"/>
                </a:solidFill>
              </a:rPr>
              <a:t>s</a:t>
            </a:r>
            <a:r>
              <a:rPr lang="en-US" sz="3600" b="1" spc="600" dirty="0">
                <a:solidFill>
                  <a:srgbClr val="0000FF"/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EA98A8-9698-594B-B3F4-5B668ED5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411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A42596-BE5C-1349-B41A-D60DBA5B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810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Once we find a match, we “walk down” to the leaf in order to find the starting position of the 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D5D0F-CBAA-4547-A5FF-08A2A96D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133092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37864-C68F-BD46-82DC-3AA87C2A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sz="3600" spc="600" dirty="0" err="1">
                <a:latin typeface="Courier"/>
                <a:cs typeface="Courier"/>
              </a:rPr>
              <a:t>anamabananas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04A10-011B-8D45-ACF0-D1549882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787697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5FB39-53ED-B945-BAB4-9A4EBCC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24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81034" y="-107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5515B-BFF1-7847-BBE9-21BA060E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879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54561" y="515337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banana</a:t>
            </a:r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A1B787-A3FD-2648-A6D0-F59EEE15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138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78758" y="64858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endParaRPr lang="en-US" sz="3600" b="1" spc="60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2D35ED-EBCC-7248-89D6-183B1C1B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4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65781" y="37958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endParaRPr lang="en-US" sz="3600" b="1" spc="60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BAD9-FB9E-7D44-B8EA-295001EC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4478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69736" y="28814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endParaRPr lang="en-US" sz="3600" b="1" spc="60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D6BB4D-88F2-2448-B080-F2F50A38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554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43738" y="28814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378844" y="-851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endParaRPr lang="en-US" sz="3600" b="1" spc="60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D10C8A-E437-7345-9E98-94FB3E82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0530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2320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86744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6417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5619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0201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1207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6610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1933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7140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4805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870322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10664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5913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335242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036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819961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4909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2867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39481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7195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1767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4053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8625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6339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3197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0911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7762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5476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79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0917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7496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4658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4847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592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2117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59831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261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456874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8904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004711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62543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739735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348406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2568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595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054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182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725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227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553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11291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5671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362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0243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252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4815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49387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710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39599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167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852464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623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982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598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287912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059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340660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6755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318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33115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7829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50365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14392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698781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339048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6046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203403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799774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432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830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652127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880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621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0799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20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7513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2531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5794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1388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5930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388868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050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8216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278899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5074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49646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736099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4218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19329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8783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64976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014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313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08521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79977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3446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4095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954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1809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404202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376052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527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22930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756022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45790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8559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67802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2906629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8338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2920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4206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29634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4652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7914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350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805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6009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262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033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4909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719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176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39481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633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4053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0904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8618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22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5259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2973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5566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44140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698781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67000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0680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18901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11872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89493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3158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7740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39025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4453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29471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2734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8328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2871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082927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7443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5157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3972958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2015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6587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430158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11595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488735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57242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34382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708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007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7792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038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7004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404202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1929084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549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3720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600688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1339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767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225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3538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18966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3984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7246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738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432927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19669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4241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8813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338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0236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7950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160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4591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2305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2043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617959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224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6824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8110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3538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85561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18189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7413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1955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199136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6527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4241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88139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1099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567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33859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0243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7957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48086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25226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61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491631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68771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978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404202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3686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86801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2533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833252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710516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48191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166983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293838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303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602431"/>
            <a:ext cx="228599" cy="228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37383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88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19154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3494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84889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2341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756022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69139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46279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1478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29192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284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58330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35470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230831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799774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367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666279"/>
            <a:ext cx="228599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43767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193674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22533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756022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361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660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432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8808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8805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1387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490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075656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76007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617959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584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689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282956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158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543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884568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6491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55136" y="46623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232470" y="5729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852760" y="641529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2439783" y="37958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043738" y="288148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580559" y="51533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920073" y="1682045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856203" y="6505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446047" y="3801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948317" y="28956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747092" y="6429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7610606" y="1772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4184514" y="6214533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572000" y="-11289"/>
            <a:ext cx="458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spc="600" dirty="0" err="1">
                <a:solidFill>
                  <a:srgbClr val="A6A6A6"/>
                </a:solidFill>
              </a:rPr>
              <a:t>p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spc="600" dirty="0" err="1">
                <a:solidFill>
                  <a:srgbClr val="A6A6A6"/>
                </a:solidFill>
              </a:rPr>
              <a:t>ma</a:t>
            </a:r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en-US" sz="3600" b="1" spc="600" dirty="0" err="1">
                <a:solidFill>
                  <a:srgbClr val="008000"/>
                </a:solidFill>
              </a:rPr>
              <a:t>anana</a:t>
            </a:r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B61136-9BBF-CA4B-98DB-EAE006F3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593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Trouble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Worst case: the suffix </a:t>
            </a:r>
            <a:r>
              <a:rPr lang="en-US" dirty="0" err="1"/>
              <a:t>trie</a:t>
            </a:r>
            <a:br>
              <a:rPr lang="en-US" dirty="0"/>
            </a:br>
            <a:r>
              <a:rPr lang="en-US" dirty="0"/>
              <a:t>holds O(|</a:t>
            </a:r>
            <a:r>
              <a:rPr lang="en-US" i="1" dirty="0"/>
              <a:t>Suffixes</a:t>
            </a:r>
            <a:r>
              <a:rPr lang="en-US" dirty="0"/>
              <a:t>|) nodes.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 </a:t>
            </a:r>
            <a:r>
              <a:rPr lang="en-US" i="1" dirty="0"/>
              <a:t>Genome</a:t>
            </a:r>
            <a:r>
              <a:rPr lang="en-US" dirty="0"/>
              <a:t> of length </a:t>
            </a:r>
            <a:r>
              <a:rPr lang="en-US" i="1" dirty="0"/>
              <a:t>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|</a:t>
            </a:r>
            <a:r>
              <a:rPr lang="en-US" i="1" dirty="0"/>
              <a:t>Suffixes</a:t>
            </a:r>
            <a:r>
              <a:rPr lang="en-US" dirty="0"/>
              <a:t>| = </a:t>
            </a:r>
            <a:r>
              <a:rPr lang="en-US" i="1" dirty="0"/>
              <a:t>n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 – 1)/2 = O(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1899355"/>
            <a:ext cx="3124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err="1">
                <a:latin typeface="Lucida Console"/>
                <a:cs typeface="Lucida Console"/>
              </a:rPr>
              <a:t>panamabananas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anamabananas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namabananas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amabananas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mabananas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abananas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>
                <a:latin typeface="Lucida Console"/>
                <a:cs typeface="Lucida Console"/>
              </a:rPr>
              <a:t>bananas$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ananas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>
                <a:latin typeface="Lucida Console"/>
                <a:cs typeface="Lucida Console"/>
              </a:rPr>
              <a:t>nanas$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anas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 err="1">
                <a:latin typeface="Lucida Console"/>
                <a:cs typeface="Lucida Console"/>
              </a:rPr>
              <a:t>nas</a:t>
            </a:r>
            <a:r>
              <a:rPr lang="en-US" sz="2100" dirty="0">
                <a:latin typeface="Lucida Console"/>
                <a:cs typeface="Lucida Console"/>
              </a:rPr>
              <a:t>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>
                <a:latin typeface="Lucida Console"/>
                <a:cs typeface="Lucida Console"/>
              </a:rPr>
              <a:t>as$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>
                <a:latin typeface="Lucida Console"/>
                <a:cs typeface="Lucida Console"/>
              </a:rPr>
              <a:t>s$</a:t>
            </a:r>
            <a:br>
              <a:rPr lang="en-US" sz="2100" dirty="0">
                <a:latin typeface="Lucida Console"/>
                <a:cs typeface="Lucida Console"/>
              </a:rPr>
            </a:br>
            <a:r>
              <a:rPr lang="en-US" sz="2100" dirty="0">
                <a:latin typeface="Lucida Console"/>
                <a:cs typeface="Lucida Console"/>
              </a:rPr>
              <a:t>$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1447800"/>
            <a:ext cx="1205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Suffixes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62518-97A5-8849-ACB3-C5F10B0B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030163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the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doesn’t mean that our idea was bad!</a:t>
            </a:r>
          </a:p>
          <a:p>
            <a:endParaRPr lang="en-US" dirty="0"/>
          </a:p>
          <a:p>
            <a:r>
              <a:rPr lang="en-US" dirty="0"/>
              <a:t>To reduce memory, we can compress each “</a:t>
            </a:r>
            <a:r>
              <a:rPr lang="en-US" dirty="0" err="1"/>
              <a:t>nonbranching</a:t>
            </a:r>
            <a:r>
              <a:rPr lang="en-US" dirty="0"/>
              <a:t> path” of the tree into an edge.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AEBB0-766A-3C4B-A902-D8571851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986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>
                <a:latin typeface="Courier"/>
                <a:cs typeface="Courier"/>
              </a:rPr>
              <a:t>namabananas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7C23DD-7D8F-BB47-A81B-98D41EEF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941266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F9F88F-8372-9640-ABE6-71663B75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721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1000" y="28799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81000" y="33381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81000" y="24667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81000" y="20095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381000" y="15112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81000" y="38375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32" name="Oval 231"/>
          <p:cNvSpPr/>
          <p:nvPr/>
        </p:nvSpPr>
        <p:spPr>
          <a:xfrm>
            <a:off x="624319" y="1851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33" name="Straight Connector 232"/>
          <p:cNvCxnSpPr>
            <a:stCxn id="263" idx="4"/>
            <a:endCxn id="232" idx="0"/>
          </p:cNvCxnSpPr>
          <p:nvPr/>
        </p:nvCxnSpPr>
        <p:spPr>
          <a:xfrm>
            <a:off x="734387" y="1545815"/>
            <a:ext cx="4232" cy="305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623187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35" name="Straight Connector 234"/>
          <p:cNvCxnSpPr>
            <a:stCxn id="232" idx="4"/>
            <a:endCxn id="234" idx="0"/>
          </p:cNvCxnSpPr>
          <p:nvPr/>
        </p:nvCxnSpPr>
        <p:spPr>
          <a:xfrm flipH="1">
            <a:off x="737487" y="20798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34" idx="4"/>
            <a:endCxn id="241" idx="0"/>
          </p:cNvCxnSpPr>
          <p:nvPr/>
        </p:nvCxnSpPr>
        <p:spPr>
          <a:xfrm>
            <a:off x="737487" y="25370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24359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626623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4" name="Straight Connector 253"/>
          <p:cNvCxnSpPr>
            <a:stCxn id="241" idx="4"/>
            <a:endCxn id="243" idx="0"/>
          </p:cNvCxnSpPr>
          <p:nvPr/>
        </p:nvCxnSpPr>
        <p:spPr>
          <a:xfrm>
            <a:off x="738659" y="29942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25491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6" name="Straight Connector 255"/>
          <p:cNvCxnSpPr>
            <a:stCxn id="243" idx="4"/>
            <a:endCxn id="255" idx="0"/>
          </p:cNvCxnSpPr>
          <p:nvPr/>
        </p:nvCxnSpPr>
        <p:spPr>
          <a:xfrm flipH="1">
            <a:off x="739791" y="34514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618943" y="41365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58" name="Straight Connector 257"/>
          <p:cNvCxnSpPr>
            <a:endCxn id="257" idx="0"/>
          </p:cNvCxnSpPr>
          <p:nvPr/>
        </p:nvCxnSpPr>
        <p:spPr>
          <a:xfrm flipH="1">
            <a:off x="733243" y="39079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381000" y="42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60" name="Oval 259"/>
          <p:cNvSpPr/>
          <p:nvPr/>
        </p:nvSpPr>
        <p:spPr>
          <a:xfrm>
            <a:off x="607722" y="45720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261" name="Straight Connector 260"/>
          <p:cNvCxnSpPr>
            <a:endCxn id="260" idx="0"/>
          </p:cNvCxnSpPr>
          <p:nvPr/>
        </p:nvCxnSpPr>
        <p:spPr>
          <a:xfrm flipH="1">
            <a:off x="722022" y="43434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14400" y="762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D900EF-61B7-7047-B5C4-0244D1EC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681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5CADA-99E5-A849-9389-D84C216D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456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049778" y="3946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9778" y="4404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49778" y="3533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49778" y="3076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049778" y="2578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049778" y="4904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8" name="Oval 127"/>
          <p:cNvSpPr/>
          <p:nvPr/>
        </p:nvSpPr>
        <p:spPr>
          <a:xfrm>
            <a:off x="1294147" y="24637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293097" y="2918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9" idx="0"/>
          </p:cNvCxnSpPr>
          <p:nvPr/>
        </p:nvCxnSpPr>
        <p:spPr>
          <a:xfrm>
            <a:off x="1405133" y="2713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291965" y="3375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>
            <a:stCxn id="129" idx="4"/>
            <a:endCxn id="131" idx="0"/>
          </p:cNvCxnSpPr>
          <p:nvPr/>
        </p:nvCxnSpPr>
        <p:spPr>
          <a:xfrm flipH="1">
            <a:off x="1406265" y="3146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4"/>
            <a:endCxn id="134" idx="0"/>
          </p:cNvCxnSpPr>
          <p:nvPr/>
        </p:nvCxnSpPr>
        <p:spPr>
          <a:xfrm>
            <a:off x="1406265" y="3603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293137" y="3832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295401" y="4289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>
            <a:stCxn id="134" idx="4"/>
            <a:endCxn id="135" idx="0"/>
          </p:cNvCxnSpPr>
          <p:nvPr/>
        </p:nvCxnSpPr>
        <p:spPr>
          <a:xfrm>
            <a:off x="1407437" y="4061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294269" y="4746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5" idx="4"/>
            <a:endCxn id="137" idx="0"/>
          </p:cNvCxnSpPr>
          <p:nvPr/>
        </p:nvCxnSpPr>
        <p:spPr>
          <a:xfrm flipH="1">
            <a:off x="1408569" y="4518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287721" y="52033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/>
          <p:cNvCxnSpPr>
            <a:endCxn id="139" idx="0"/>
          </p:cNvCxnSpPr>
          <p:nvPr/>
        </p:nvCxnSpPr>
        <p:spPr>
          <a:xfrm flipH="1">
            <a:off x="1402021" y="4974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9778" y="5339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79" name="Oval 178"/>
          <p:cNvSpPr/>
          <p:nvPr/>
        </p:nvSpPr>
        <p:spPr>
          <a:xfrm>
            <a:off x="1276500" y="56388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0" name="Straight Connector 179"/>
          <p:cNvCxnSpPr>
            <a:endCxn id="179" idx="0"/>
          </p:cNvCxnSpPr>
          <p:nvPr/>
        </p:nvCxnSpPr>
        <p:spPr>
          <a:xfrm flipH="1">
            <a:off x="1390800" y="5410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49778" y="1669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82" idx="4"/>
          </p:cNvCxnSpPr>
          <p:nvPr/>
        </p:nvCxnSpPr>
        <p:spPr>
          <a:xfrm flipH="1">
            <a:off x="1407438" y="1782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49778" y="2180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6" name="Oval 185"/>
          <p:cNvSpPr/>
          <p:nvPr/>
        </p:nvSpPr>
        <p:spPr>
          <a:xfrm>
            <a:off x="1288865" y="20030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7" name="Straight Connector 186"/>
          <p:cNvCxnSpPr>
            <a:stCxn id="186" idx="4"/>
            <a:endCxn id="128" idx="0"/>
          </p:cNvCxnSpPr>
          <p:nvPr/>
        </p:nvCxnSpPr>
        <p:spPr>
          <a:xfrm>
            <a:off x="1403165" y="2231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225195" y="100782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CC0EC-CB6E-AD46-8A72-1B8E09EA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806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3072C3-2C31-9945-8919-CBB54A8C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533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699824" y="47087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9824" y="51669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99824" y="42955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99824" y="3838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9824" y="33400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99824" y="56663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5" name="Oval 74"/>
          <p:cNvSpPr/>
          <p:nvPr/>
        </p:nvSpPr>
        <p:spPr>
          <a:xfrm>
            <a:off x="1944193" y="32257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943143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2055179" y="34758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942011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77" idx="4"/>
            <a:endCxn id="79" idx="0"/>
          </p:cNvCxnSpPr>
          <p:nvPr/>
        </p:nvCxnSpPr>
        <p:spPr>
          <a:xfrm flipH="1">
            <a:off x="2056311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4"/>
            <a:endCxn id="83" idx="0"/>
          </p:cNvCxnSpPr>
          <p:nvPr/>
        </p:nvCxnSpPr>
        <p:spPr>
          <a:xfrm>
            <a:off x="2056311" y="43658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43183" y="4594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1945447" y="5051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>
            <a:stCxn id="83" idx="4"/>
            <a:endCxn id="84" idx="0"/>
          </p:cNvCxnSpPr>
          <p:nvPr/>
        </p:nvCxnSpPr>
        <p:spPr>
          <a:xfrm>
            <a:off x="2057483" y="48230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944315" y="5508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84" idx="4"/>
            <a:endCxn id="87" idx="0"/>
          </p:cNvCxnSpPr>
          <p:nvPr/>
        </p:nvCxnSpPr>
        <p:spPr>
          <a:xfrm flipH="1">
            <a:off x="2058615" y="52802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937767" y="59653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>
          <a:xfrm flipH="1">
            <a:off x="2052067" y="57367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99824" y="6101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03" name="Oval 102"/>
          <p:cNvSpPr/>
          <p:nvPr/>
        </p:nvSpPr>
        <p:spPr>
          <a:xfrm>
            <a:off x="1926546" y="64008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 flipH="1">
            <a:off x="2040846" y="61722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1935867" y="17884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699824" y="24315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8" idx="4"/>
          </p:cNvCxnSpPr>
          <p:nvPr/>
        </p:nvCxnSpPr>
        <p:spPr>
          <a:xfrm flipH="1">
            <a:off x="2057484" y="254489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699824" y="29429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2" name="Oval 251"/>
          <p:cNvSpPr/>
          <p:nvPr/>
        </p:nvSpPr>
        <p:spPr>
          <a:xfrm>
            <a:off x="1938911" y="27650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3" name="Straight Connector 252"/>
          <p:cNvCxnSpPr>
            <a:stCxn id="252" idx="4"/>
            <a:endCxn id="75" idx="0"/>
          </p:cNvCxnSpPr>
          <p:nvPr/>
        </p:nvCxnSpPr>
        <p:spPr>
          <a:xfrm>
            <a:off x="2053211" y="2993615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2D7F04-638F-4F4A-844B-FFB73568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7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33EB-3AAC-1947-9FA6-EEB5261A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94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2286000" y="24815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286000" y="298090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>
            <a:off x="2530491" y="28234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4" name="Straight Connector 293"/>
          <p:cNvCxnSpPr>
            <a:stCxn id="291" idx="4"/>
            <a:endCxn id="293" idx="0"/>
          </p:cNvCxnSpPr>
          <p:nvPr/>
        </p:nvCxnSpPr>
        <p:spPr>
          <a:xfrm flipH="1">
            <a:off x="2644791" y="259480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/>
          <p:cNvSpPr/>
          <p:nvPr/>
        </p:nvSpPr>
        <p:spPr>
          <a:xfrm>
            <a:off x="2523943" y="327987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6" name="Straight Connector 295"/>
          <p:cNvCxnSpPr>
            <a:endCxn id="295" idx="0"/>
          </p:cNvCxnSpPr>
          <p:nvPr/>
        </p:nvCxnSpPr>
        <p:spPr>
          <a:xfrm flipH="1">
            <a:off x="2638243" y="305127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2286000" y="3416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98" name="Oval 297"/>
          <p:cNvSpPr/>
          <p:nvPr/>
        </p:nvSpPr>
        <p:spPr>
          <a:xfrm>
            <a:off x="2512722" y="37153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298"/>
          <p:cNvCxnSpPr>
            <a:endCxn id="298" idx="0"/>
          </p:cNvCxnSpPr>
          <p:nvPr/>
        </p:nvCxnSpPr>
        <p:spPr>
          <a:xfrm flipH="1">
            <a:off x="2627022" y="348671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345162" y="1996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68DD14-0D92-474C-B177-08A7AC0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4623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CD118-803B-B243-A293-3E05FD72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383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2886258" y="2480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04" name="Oval 303"/>
          <p:cNvSpPr/>
          <p:nvPr/>
        </p:nvSpPr>
        <p:spPr>
          <a:xfrm>
            <a:off x="3112980" y="277916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5" name="Straight Connector 304"/>
          <p:cNvCxnSpPr>
            <a:endCxn id="304" idx="0"/>
          </p:cNvCxnSpPr>
          <p:nvPr/>
        </p:nvCxnSpPr>
        <p:spPr>
          <a:xfrm flipH="1">
            <a:off x="3227280" y="255056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>
            <a:off x="2753111" y="204963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1BB3D-1019-5A40-88D2-D1892558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1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a Suffix Tree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5611B-6CC1-6049-8DD2-1318814B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8341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err="1">
                <a:latin typeface="Courier"/>
                <a:cs typeface="Courier"/>
              </a:rPr>
              <a:t>amabananas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E593FA-316B-274B-9005-CC854F00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970857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7F9B9-8465-1942-8608-A435E338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9769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235217" y="14440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850667" y="8958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2199979" y="125681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>
            <a:stCxn id="242" idx="5"/>
            <a:endCxn id="244" idx="0"/>
          </p:cNvCxnSpPr>
          <p:nvPr/>
        </p:nvCxnSpPr>
        <p:spPr>
          <a:xfrm>
            <a:off x="2075919" y="811669"/>
            <a:ext cx="238360" cy="445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44" idx="5"/>
            <a:endCxn id="247" idx="1"/>
          </p:cNvCxnSpPr>
          <p:nvPr/>
        </p:nvCxnSpPr>
        <p:spPr>
          <a:xfrm>
            <a:off x="2395100" y="1451936"/>
            <a:ext cx="175696" cy="299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B15EEF-28F6-254F-87F6-A2057F27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6437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00BA00-6C1E-3F4E-AC43-6158F7F6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506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696795" y="1251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7" name="Oval 326"/>
          <p:cNvSpPr/>
          <p:nvPr/>
        </p:nvSpPr>
        <p:spPr>
          <a:xfrm>
            <a:off x="3012331" y="16032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/>
          <p:cNvCxnSpPr>
            <a:stCxn id="325" idx="5"/>
            <a:endCxn id="327" idx="0"/>
          </p:cNvCxnSpPr>
          <p:nvPr/>
        </p:nvCxnSpPr>
        <p:spPr>
          <a:xfrm>
            <a:off x="2928460" y="1188544"/>
            <a:ext cx="198171" cy="414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2322073" y="8729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0000F8-B9F0-CB4D-81DD-60DD8FDC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5364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D4E8F3-3ABC-224B-AD7F-8B360773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36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/>
          <p:cNvSpPr txBox="1"/>
          <p:nvPr/>
        </p:nvSpPr>
        <p:spPr>
          <a:xfrm>
            <a:off x="3428817" y="3337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440037" y="37953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40037" y="292391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28817" y="246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440037" y="19684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460877" y="42947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3655114" y="23084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3" name="Straight Connector 272"/>
          <p:cNvCxnSpPr>
            <a:endCxn id="272" idx="0"/>
          </p:cNvCxnSpPr>
          <p:nvPr/>
        </p:nvCxnSpPr>
        <p:spPr>
          <a:xfrm>
            <a:off x="3767150" y="2104254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653982" y="27656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72" idx="4"/>
            <a:endCxn id="274" idx="0"/>
          </p:cNvCxnSpPr>
          <p:nvPr/>
        </p:nvCxnSpPr>
        <p:spPr>
          <a:xfrm flipH="1">
            <a:off x="3768282" y="25370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74" idx="4"/>
            <a:endCxn id="277" idx="0"/>
          </p:cNvCxnSpPr>
          <p:nvPr/>
        </p:nvCxnSpPr>
        <p:spPr>
          <a:xfrm>
            <a:off x="3768282" y="2994285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655154" y="32228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657418" y="36800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9" name="Straight Connector 278"/>
          <p:cNvCxnSpPr>
            <a:stCxn id="277" idx="4"/>
            <a:endCxn id="278" idx="0"/>
          </p:cNvCxnSpPr>
          <p:nvPr/>
        </p:nvCxnSpPr>
        <p:spPr>
          <a:xfrm>
            <a:off x="3769454" y="3451485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>
            <a:off x="3656286" y="413728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280"/>
          <p:cNvCxnSpPr>
            <a:stCxn id="278" idx="4"/>
            <a:endCxn id="280" idx="0"/>
          </p:cNvCxnSpPr>
          <p:nvPr/>
        </p:nvCxnSpPr>
        <p:spPr>
          <a:xfrm flipH="1">
            <a:off x="3770586" y="390868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>
          <a:xfrm>
            <a:off x="3649738" y="459375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3" name="Straight Connector 282"/>
          <p:cNvCxnSpPr>
            <a:endCxn id="282" idx="0"/>
          </p:cNvCxnSpPr>
          <p:nvPr/>
        </p:nvCxnSpPr>
        <p:spPr>
          <a:xfrm flipH="1">
            <a:off x="3764038" y="436515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433625" y="473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85" name="Oval 284"/>
          <p:cNvSpPr/>
          <p:nvPr/>
        </p:nvSpPr>
        <p:spPr>
          <a:xfrm>
            <a:off x="3638517" y="50292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6" name="Straight Connector 285"/>
          <p:cNvCxnSpPr>
            <a:endCxn id="285" idx="0"/>
          </p:cNvCxnSpPr>
          <p:nvPr/>
        </p:nvCxnSpPr>
        <p:spPr>
          <a:xfrm flipH="1">
            <a:off x="3752817" y="480060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3227279" y="10909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7EC7B0-51B8-2B4C-8085-F323290F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823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E6392-F8EE-8E4A-AD58-1E50DC8A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26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001824" y="4428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001824" y="4886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01824" y="40154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001824" y="3558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001824" y="30600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001824" y="538634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5" name="Oval 194"/>
          <p:cNvSpPr/>
          <p:nvPr/>
        </p:nvSpPr>
        <p:spPr>
          <a:xfrm>
            <a:off x="4246193" y="294576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4245143" y="34000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>
            <a:endCxn id="196" idx="0"/>
          </p:cNvCxnSpPr>
          <p:nvPr/>
        </p:nvCxnSpPr>
        <p:spPr>
          <a:xfrm>
            <a:off x="4357179" y="3195815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244011" y="38572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 flipH="1">
            <a:off x="4358311" y="36286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8" idx="4"/>
            <a:endCxn id="201" idx="0"/>
          </p:cNvCxnSpPr>
          <p:nvPr/>
        </p:nvCxnSpPr>
        <p:spPr>
          <a:xfrm>
            <a:off x="4358311" y="4085846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245183" y="43144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4247447" y="47716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/>
          <p:cNvCxnSpPr>
            <a:stCxn id="201" idx="4"/>
            <a:endCxn id="202" idx="0"/>
          </p:cNvCxnSpPr>
          <p:nvPr/>
        </p:nvCxnSpPr>
        <p:spPr>
          <a:xfrm>
            <a:off x="4359483" y="4543046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246315" y="522884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stCxn id="202" idx="4"/>
            <a:endCxn id="204" idx="0"/>
          </p:cNvCxnSpPr>
          <p:nvPr/>
        </p:nvCxnSpPr>
        <p:spPr>
          <a:xfrm flipH="1">
            <a:off x="4360615" y="5000246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4239767" y="568531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>
            <a:endCxn id="206" idx="0"/>
          </p:cNvCxnSpPr>
          <p:nvPr/>
        </p:nvCxnSpPr>
        <p:spPr>
          <a:xfrm flipH="1">
            <a:off x="4354067" y="545671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001824" y="582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209" name="Oval 208"/>
          <p:cNvSpPr/>
          <p:nvPr/>
        </p:nvSpPr>
        <p:spPr>
          <a:xfrm>
            <a:off x="4228546" y="612076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/>
          <p:cNvCxnSpPr>
            <a:endCxn id="209" idx="0"/>
          </p:cNvCxnSpPr>
          <p:nvPr/>
        </p:nvCxnSpPr>
        <p:spPr>
          <a:xfrm flipH="1">
            <a:off x="4342846" y="5892161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001824" y="21515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14" idx="4"/>
            <a:endCxn id="220" idx="0"/>
          </p:cNvCxnSpPr>
          <p:nvPr/>
        </p:nvCxnSpPr>
        <p:spPr>
          <a:xfrm flipH="1">
            <a:off x="4355211" y="2041972"/>
            <a:ext cx="5970" cy="44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001824" y="2662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0" name="Oval 219"/>
          <p:cNvSpPr/>
          <p:nvPr/>
        </p:nvSpPr>
        <p:spPr>
          <a:xfrm>
            <a:off x="4240911" y="248497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>
            <a:stCxn id="220" idx="4"/>
            <a:endCxn id="195" idx="0"/>
          </p:cNvCxnSpPr>
          <p:nvPr/>
        </p:nvCxnSpPr>
        <p:spPr>
          <a:xfrm>
            <a:off x="4355211" y="2713576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82610" y="12468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96D42F-F3E3-E94A-954C-63FB6872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0944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4147C0-CAF7-0B45-8885-3D4C955A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675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74054" y="47346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74054" y="51928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674054" y="43214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74054" y="38642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74054" y="3366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4054" y="56922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46" name="Oval 145"/>
          <p:cNvSpPr/>
          <p:nvPr/>
        </p:nvSpPr>
        <p:spPr>
          <a:xfrm>
            <a:off x="4918423" y="325170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917373" y="37059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>
            <a:endCxn id="147" idx="0"/>
          </p:cNvCxnSpPr>
          <p:nvPr/>
        </p:nvCxnSpPr>
        <p:spPr>
          <a:xfrm>
            <a:off x="5029409" y="3501756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4916241" y="41631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0" name="Straight Connector 149"/>
          <p:cNvCxnSpPr>
            <a:stCxn id="147" idx="4"/>
            <a:endCxn id="149" idx="0"/>
          </p:cNvCxnSpPr>
          <p:nvPr/>
        </p:nvCxnSpPr>
        <p:spPr>
          <a:xfrm flipH="1">
            <a:off x="5030541" y="39345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9" idx="4"/>
            <a:endCxn id="152" idx="0"/>
          </p:cNvCxnSpPr>
          <p:nvPr/>
        </p:nvCxnSpPr>
        <p:spPr>
          <a:xfrm>
            <a:off x="5030541" y="4391787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4917413" y="46203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919677" y="50775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>
            <a:stCxn id="152" idx="4"/>
            <a:endCxn id="153" idx="0"/>
          </p:cNvCxnSpPr>
          <p:nvPr/>
        </p:nvCxnSpPr>
        <p:spPr>
          <a:xfrm>
            <a:off x="5031713" y="4848987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918545" y="55347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>
            <a:stCxn id="153" idx="4"/>
            <a:endCxn id="155" idx="0"/>
          </p:cNvCxnSpPr>
          <p:nvPr/>
        </p:nvCxnSpPr>
        <p:spPr>
          <a:xfrm flipH="1">
            <a:off x="5032845" y="530618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4911997" y="599125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/>
          <p:cNvCxnSpPr>
            <a:endCxn id="157" idx="0"/>
          </p:cNvCxnSpPr>
          <p:nvPr/>
        </p:nvCxnSpPr>
        <p:spPr>
          <a:xfrm flipH="1">
            <a:off x="5026297" y="5762654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674054" y="6127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160" name="Oval 159"/>
          <p:cNvSpPr/>
          <p:nvPr/>
        </p:nvSpPr>
        <p:spPr>
          <a:xfrm>
            <a:off x="4900776" y="642670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1" name="Straight Connector 160"/>
          <p:cNvCxnSpPr>
            <a:endCxn id="160" idx="0"/>
          </p:cNvCxnSpPr>
          <p:nvPr/>
        </p:nvCxnSpPr>
        <p:spPr>
          <a:xfrm flipH="1">
            <a:off x="5015076" y="619810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6800" y="191266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674054" y="245748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71" idx="4"/>
          </p:cNvCxnSpPr>
          <p:nvPr/>
        </p:nvCxnSpPr>
        <p:spPr>
          <a:xfrm flipH="1">
            <a:off x="5031714" y="257079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74054" y="296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5" name="Oval 174"/>
          <p:cNvSpPr/>
          <p:nvPr/>
        </p:nvSpPr>
        <p:spPr>
          <a:xfrm>
            <a:off x="4913141" y="27909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stCxn id="175" idx="4"/>
            <a:endCxn id="146" idx="0"/>
          </p:cNvCxnSpPr>
          <p:nvPr/>
        </p:nvCxnSpPr>
        <p:spPr>
          <a:xfrm>
            <a:off x="5027441" y="3019517"/>
            <a:ext cx="5282" cy="23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C7AE95-0A10-8244-988F-A530D1B2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8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err="1">
                <a:latin typeface="Courier"/>
                <a:cs typeface="Courier"/>
              </a:rPr>
              <a:t>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593E21-F589-5140-8B0C-3D3DFFA2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644348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B2E2-2ACF-4146-A509-741BFEA4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028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266515" y="20283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257617" y="24623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257617" y="296178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5502108" y="28042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8" name="Straight Connector 317"/>
          <p:cNvCxnSpPr>
            <a:stCxn id="315" idx="4"/>
            <a:endCxn id="317" idx="0"/>
          </p:cNvCxnSpPr>
          <p:nvPr/>
        </p:nvCxnSpPr>
        <p:spPr>
          <a:xfrm flipH="1">
            <a:off x="5616408" y="2575682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>
          <a:xfrm>
            <a:off x="5495560" y="32607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>
            <a:endCxn id="319" idx="0"/>
          </p:cNvCxnSpPr>
          <p:nvPr/>
        </p:nvCxnSpPr>
        <p:spPr>
          <a:xfrm flipH="1">
            <a:off x="5609860" y="3032149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5257617" y="3397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22" name="Oval 321"/>
          <p:cNvSpPr/>
          <p:nvPr/>
        </p:nvSpPr>
        <p:spPr>
          <a:xfrm>
            <a:off x="5484339" y="36961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endCxn id="322" idx="0"/>
          </p:cNvCxnSpPr>
          <p:nvPr/>
        </p:nvCxnSpPr>
        <p:spPr>
          <a:xfrm flipH="1">
            <a:off x="5598639" y="3467597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FB52D-C49A-124B-BD3B-4B5039D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301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6C60BB-5B85-CB48-9641-1711E454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31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5841314" y="2474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10" name="Oval 309"/>
          <p:cNvSpPr/>
          <p:nvPr/>
        </p:nvSpPr>
        <p:spPr>
          <a:xfrm>
            <a:off x="6044220" y="27736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1" name="Straight Connector 310"/>
          <p:cNvCxnSpPr>
            <a:endCxn id="310" idx="0"/>
          </p:cNvCxnSpPr>
          <p:nvPr/>
        </p:nvCxnSpPr>
        <p:spPr>
          <a:xfrm flipH="1">
            <a:off x="6158520" y="2545075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712938" y="19937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CAA57B-30C6-A54B-8286-1980C809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02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A15910-8C56-4C42-9AE5-3D7D8245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652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15076" y="15224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322799" y="10669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6" name="Oval 165"/>
          <p:cNvSpPr/>
          <p:nvPr/>
        </p:nvSpPr>
        <p:spPr>
          <a:xfrm>
            <a:off x="4959390" y="129381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>
            <a:stCxn id="4" idx="4"/>
            <a:endCxn id="166" idx="1"/>
          </p:cNvCxnSpPr>
          <p:nvPr/>
        </p:nvCxnSpPr>
        <p:spPr>
          <a:xfrm>
            <a:off x="3278036" y="517090"/>
            <a:ext cx="1714832" cy="81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6" idx="5"/>
            <a:endCxn id="170" idx="1"/>
          </p:cNvCxnSpPr>
          <p:nvPr/>
        </p:nvCxnSpPr>
        <p:spPr>
          <a:xfrm>
            <a:off x="5154511" y="1488940"/>
            <a:ext cx="362738" cy="18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073268-6970-BF4D-8885-520D1D25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432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DC4421-8C9C-0143-A7D0-E0C20AEF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969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551506" y="46748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6551506" y="51330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551506" y="42336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51506" y="37739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6551506" y="330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551506" y="28268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1506" y="5593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7" name="Straight Connector 36"/>
          <p:cNvCxnSpPr>
            <a:stCxn id="167" idx="4"/>
            <a:endCxn id="38" idx="0"/>
          </p:cNvCxnSpPr>
          <p:nvPr/>
        </p:nvCxnSpPr>
        <p:spPr>
          <a:xfrm>
            <a:off x="6911564" y="1983210"/>
            <a:ext cx="3620" cy="236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800884" y="221953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00884" y="27042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38" idx="4"/>
            <a:endCxn id="39" idx="0"/>
          </p:cNvCxnSpPr>
          <p:nvPr/>
        </p:nvCxnSpPr>
        <p:spPr>
          <a:xfrm>
            <a:off x="6915184" y="2448130"/>
            <a:ext cx="0" cy="256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9447" y="314958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39" idx="4"/>
            <a:endCxn id="41" idx="0"/>
          </p:cNvCxnSpPr>
          <p:nvPr/>
        </p:nvCxnSpPr>
        <p:spPr>
          <a:xfrm flipH="1">
            <a:off x="6913747" y="2932849"/>
            <a:ext cx="1437" cy="21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798397" y="36038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6910433" y="3399642"/>
            <a:ext cx="2264" cy="20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97265" y="40610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46" idx="4"/>
            <a:endCxn id="48" idx="0"/>
          </p:cNvCxnSpPr>
          <p:nvPr/>
        </p:nvCxnSpPr>
        <p:spPr>
          <a:xfrm flipH="1">
            <a:off x="6911565" y="38324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4"/>
            <a:endCxn id="51" idx="0"/>
          </p:cNvCxnSpPr>
          <p:nvPr/>
        </p:nvCxnSpPr>
        <p:spPr>
          <a:xfrm>
            <a:off x="6911565" y="4289673"/>
            <a:ext cx="117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98437" y="45182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800701" y="4975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4"/>
            <a:endCxn id="52" idx="0"/>
          </p:cNvCxnSpPr>
          <p:nvPr/>
        </p:nvCxnSpPr>
        <p:spPr>
          <a:xfrm>
            <a:off x="6912737" y="4746873"/>
            <a:ext cx="2264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99569" y="54326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52" idx="4"/>
            <a:endCxn id="54" idx="0"/>
          </p:cNvCxnSpPr>
          <p:nvPr/>
        </p:nvCxnSpPr>
        <p:spPr>
          <a:xfrm flipH="1">
            <a:off x="6913869" y="5204073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793021" y="5889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endCxn id="56" idx="0"/>
          </p:cNvCxnSpPr>
          <p:nvPr/>
        </p:nvCxnSpPr>
        <p:spPr>
          <a:xfrm flipH="1">
            <a:off x="6907321" y="5660540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4762" y="19050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2963" y="1204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61306" y="86256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38540" y="1578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66116" y="597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1506" y="60389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44" name="Oval 43"/>
          <p:cNvSpPr/>
          <p:nvPr/>
        </p:nvSpPr>
        <p:spPr>
          <a:xfrm>
            <a:off x="6781800" y="632458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endCxn id="44" idx="0"/>
          </p:cNvCxnSpPr>
          <p:nvPr/>
        </p:nvCxnSpPr>
        <p:spPr>
          <a:xfrm flipH="1">
            <a:off x="6896100" y="6095988"/>
            <a:ext cx="1132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392939" y="13746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91" idx="5"/>
            <a:endCxn id="167" idx="1"/>
          </p:cNvCxnSpPr>
          <p:nvPr/>
        </p:nvCxnSpPr>
        <p:spPr>
          <a:xfrm>
            <a:off x="6588060" y="1569762"/>
            <a:ext cx="242682" cy="21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552891" y="10032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6"/>
            <a:endCxn id="91" idx="1"/>
          </p:cNvCxnSpPr>
          <p:nvPr/>
        </p:nvCxnSpPr>
        <p:spPr>
          <a:xfrm>
            <a:off x="5781490" y="1117599"/>
            <a:ext cx="644927" cy="290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691078" y="7383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5" idx="6"/>
            <a:endCxn id="93" idx="1"/>
          </p:cNvCxnSpPr>
          <p:nvPr/>
        </p:nvCxnSpPr>
        <p:spPr>
          <a:xfrm>
            <a:off x="4919677" y="852623"/>
            <a:ext cx="666692" cy="18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5"/>
            <a:endCxn id="95" idx="1"/>
          </p:cNvCxnSpPr>
          <p:nvPr/>
        </p:nvCxnSpPr>
        <p:spPr>
          <a:xfrm>
            <a:off x="3412740" y="461294"/>
            <a:ext cx="1311816" cy="31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551506" y="23696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3FA72-548F-254C-A3CC-D6688F8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118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panamabananas</a:t>
            </a:r>
            <a:r>
              <a:rPr lang="en-US" dirty="0"/>
              <a:t>$</a:t>
            </a:r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3B5B4A-63D0-E148-A57D-69C6963F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558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panamabananas</a:t>
            </a:r>
            <a:r>
              <a:rPr lang="en-US" dirty="0"/>
              <a:t>$</a:t>
            </a:r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>
            <a:off x="6164657" y="69746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137707" y="1271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34" name="Oval 333"/>
          <p:cNvSpPr/>
          <p:nvPr/>
        </p:nvSpPr>
        <p:spPr>
          <a:xfrm>
            <a:off x="7705792" y="16562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stCxn id="331" idx="5"/>
            <a:endCxn id="334" idx="1"/>
          </p:cNvCxnSpPr>
          <p:nvPr/>
        </p:nvCxnSpPr>
        <p:spPr>
          <a:xfrm>
            <a:off x="7041901" y="997456"/>
            <a:ext cx="697369" cy="6922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A4F79-D413-8342-ABEA-1F4F4399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8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sz="3600" spc="600" dirty="0" err="1">
                <a:latin typeface="Courier"/>
                <a:cs typeface="Courier"/>
              </a:rPr>
              <a:t>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616CE6-BEB3-204D-8AD7-DAAA8236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7682451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167" name="Oval 16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panamabananas</a:t>
            </a:r>
            <a:r>
              <a:rPr lang="en-US" dirty="0"/>
              <a:t>$</a:t>
            </a:r>
          </a:p>
        </p:txBody>
      </p:sp>
      <p:cxnSp>
        <p:nvCxnSpPr>
          <p:cNvPr id="81" name="Straight Connector 80"/>
          <p:cNvCxnSpPr>
            <a:stCxn id="4" idx="5"/>
            <a:endCxn id="16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09" name="Straight Connector 108"/>
          <p:cNvCxnSpPr>
            <a:endCxn id="242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242" name="Oval 241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6" name="Straight Connector 245"/>
          <p:cNvCxnSpPr>
            <a:stCxn id="242" idx="5"/>
            <a:endCxn id="247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9" name="Straight Connector 248"/>
          <p:cNvCxnSpPr>
            <a:stCxn id="247" idx="3"/>
            <a:endCxn id="248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65" name="TextBox 164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169" name="Straight Connector 168"/>
          <p:cNvCxnSpPr>
            <a:stCxn id="4" idx="5"/>
            <a:endCxn id="170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>
            <a:stCxn id="170" idx="4"/>
            <a:endCxn id="171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Straight Connector 182"/>
          <p:cNvCxnSpPr>
            <a:stCxn id="242" idx="3"/>
            <a:endCxn id="182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14" name="Oval 213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15" name="Straight Connector 214"/>
          <p:cNvCxnSpPr>
            <a:stCxn id="4" idx="4"/>
            <a:endCxn id="214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63" name="Oval 262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7" name="Straight Connector 6"/>
          <p:cNvCxnSpPr>
            <a:stCxn id="242" idx="2"/>
            <a:endCxn id="263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288" name="Straight Connector 287"/>
          <p:cNvCxnSpPr>
            <a:stCxn id="4" idx="4"/>
            <a:endCxn id="271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2" name="Straight Connector 291"/>
          <p:cNvCxnSpPr>
            <a:stCxn id="247" idx="4"/>
            <a:endCxn id="291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15" name="Oval 314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16" name="Straight Connector 315"/>
          <p:cNvCxnSpPr>
            <a:stCxn id="170" idx="4"/>
            <a:endCxn id="315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stCxn id="247" idx="5"/>
            <a:endCxn id="30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07" name="Oval 306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08" name="Straight Connector 307"/>
          <p:cNvCxnSpPr>
            <a:stCxn id="170" idx="4"/>
            <a:endCxn id="307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15" name="Straight Connector 14"/>
          <p:cNvCxnSpPr>
            <a:stCxn id="242" idx="6"/>
            <a:endCxn id="325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331" name="Oval 330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endCxn id="331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100" name="TextBox 99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BD8476-881A-DE44-9E8B-62D5B572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418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971800"/>
          </a:xfrm>
        </p:spPr>
        <p:txBody>
          <a:bodyPr>
            <a:noAutofit/>
          </a:bodyPr>
          <a:lstStyle/>
          <a:p>
            <a:r>
              <a:rPr lang="en-US" dirty="0"/>
              <a:t>This data structure is called a </a:t>
            </a:r>
            <a:r>
              <a:rPr lang="en-US" b="1" dirty="0"/>
              <a:t>suffix tree</a:t>
            </a:r>
            <a:r>
              <a:rPr lang="en-US" dirty="0"/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6ACFB-FE2E-BA41-BC5C-56442796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2288526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/>
              <a:t>This data structure is called a </a:t>
            </a:r>
            <a:r>
              <a:rPr lang="en-US" b="1" dirty="0"/>
              <a:t>suffix tree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any </a:t>
            </a:r>
            <a:r>
              <a:rPr lang="en-US" i="1" dirty="0"/>
              <a:t>Genome</a:t>
            </a:r>
            <a:r>
              <a:rPr lang="en-US" dirty="0"/>
              <a:t>, # nodes &lt; 2|</a:t>
            </a:r>
            <a:r>
              <a:rPr lang="en-US" i="1" dirty="0"/>
              <a:t>Genome</a:t>
            </a:r>
            <a:r>
              <a:rPr lang="en-US" dirty="0"/>
              <a:t>| =</a:t>
            </a:r>
            <a:br>
              <a:rPr lang="en-US" dirty="0"/>
            </a:br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|).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1395A-B0DB-E148-B337-6F942963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533208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/>
              <a:t>This data structure is called a </a:t>
            </a:r>
            <a:r>
              <a:rPr lang="en-US" b="1" dirty="0"/>
              <a:t>suffix tree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any </a:t>
            </a:r>
            <a:r>
              <a:rPr lang="en-US" i="1" dirty="0"/>
              <a:t>Genome</a:t>
            </a:r>
            <a:r>
              <a:rPr lang="en-US" dirty="0"/>
              <a:t>, # nodes &lt; 2|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# leaves = |</a:t>
            </a:r>
            <a:r>
              <a:rPr lang="en-US" b="1" i="1" dirty="0">
                <a:solidFill>
                  <a:srgbClr val="008000"/>
                </a:solidFill>
              </a:rPr>
              <a:t>Genome</a:t>
            </a:r>
            <a:r>
              <a:rPr lang="en-US" b="1" dirty="0">
                <a:solidFill>
                  <a:srgbClr val="008000"/>
                </a:solidFill>
              </a:rPr>
              <a:t>|</a:t>
            </a:r>
            <a:r>
              <a:rPr lang="en-US" dirty="0"/>
              <a:t>;</a:t>
            </a: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949127-C036-2041-9F82-37E0D733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706580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458200" cy="2971800"/>
          </a:xfrm>
        </p:spPr>
        <p:txBody>
          <a:bodyPr>
            <a:noAutofit/>
          </a:bodyPr>
          <a:lstStyle/>
          <a:p>
            <a:r>
              <a:rPr lang="en-US" dirty="0"/>
              <a:t>This data structure is called a </a:t>
            </a:r>
            <a:r>
              <a:rPr lang="en-US" b="1" dirty="0"/>
              <a:t>suffix tree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any </a:t>
            </a:r>
            <a:r>
              <a:rPr lang="en-US" i="1" dirty="0"/>
              <a:t>Genome</a:t>
            </a:r>
            <a:r>
              <a:rPr lang="en-US" dirty="0"/>
              <a:t>, # nodes &lt; 2|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# leaves </a:t>
            </a:r>
            <a:r>
              <a:rPr lang="en-US" dirty="0"/>
              <a:t>= |</a:t>
            </a:r>
            <a:r>
              <a:rPr lang="en-US" i="1" dirty="0"/>
              <a:t>Genome</a:t>
            </a:r>
            <a:r>
              <a:rPr lang="en-US" dirty="0"/>
              <a:t>|;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# internal nodes </a:t>
            </a:r>
            <a:r>
              <a:rPr lang="en-US" dirty="0"/>
              <a:t>&lt; |</a:t>
            </a:r>
            <a:r>
              <a:rPr lang="en-US" i="1" dirty="0"/>
              <a:t>Genome</a:t>
            </a:r>
            <a:r>
              <a:rPr lang="en-US" dirty="0"/>
              <a:t>| – 1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87536" y="13609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53446" y="19963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Root</a:t>
            </a:r>
          </a:p>
        </p:txBody>
      </p:sp>
      <p:sp>
        <p:nvSpPr>
          <p:cNvPr id="7" name="Oval 6"/>
          <p:cNvSpPr/>
          <p:nvPr/>
        </p:nvSpPr>
        <p:spPr>
          <a:xfrm>
            <a:off x="6797264" y="175461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309287">
            <a:off x="4462230" y="84650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panamabananas$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412740" y="461294"/>
            <a:ext cx="3418002" cy="1326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0941" y="2111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" name="Straight Connector 10"/>
          <p:cNvCxnSpPr>
            <a:endCxn id="14" idx="7"/>
          </p:cNvCxnSpPr>
          <p:nvPr/>
        </p:nvCxnSpPr>
        <p:spPr>
          <a:xfrm flipH="1">
            <a:off x="2075919" y="453548"/>
            <a:ext cx="1037061" cy="196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309126">
            <a:off x="1242082" y="200162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5" y="111569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0798" y="616547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15" name="Straight Connector 14"/>
          <p:cNvCxnSpPr>
            <a:stCxn id="14" idx="5"/>
            <a:endCxn id="16" idx="1"/>
          </p:cNvCxnSpPr>
          <p:nvPr/>
        </p:nvCxnSpPr>
        <p:spPr>
          <a:xfrm>
            <a:off x="2075919" y="811669"/>
            <a:ext cx="494877" cy="939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37318" y="171754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4316" y="2316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6" idx="3"/>
            <a:endCxn id="17" idx="0"/>
          </p:cNvCxnSpPr>
          <p:nvPr/>
        </p:nvCxnSpPr>
        <p:spPr>
          <a:xfrm flipH="1">
            <a:off x="2058616" y="1912662"/>
            <a:ext cx="512180" cy="40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189991">
            <a:off x="4209646" y="201253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0" name="TextBox 19"/>
          <p:cNvSpPr txBox="1"/>
          <p:nvPr/>
        </p:nvSpPr>
        <p:spPr>
          <a:xfrm rot="1852132">
            <a:off x="4408647" y="106694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5"/>
            <a:endCxn id="22" idx="1"/>
          </p:cNvCxnSpPr>
          <p:nvPr/>
        </p:nvCxnSpPr>
        <p:spPr>
          <a:xfrm>
            <a:off x="3412740" y="461294"/>
            <a:ext cx="2104509" cy="1212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483771" y="1640310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18546" y="23421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22" idx="4"/>
            <a:endCxn id="23" idx="0"/>
          </p:cNvCxnSpPr>
          <p:nvPr/>
        </p:nvCxnSpPr>
        <p:spPr>
          <a:xfrm flipH="1">
            <a:off x="5032846" y="1868910"/>
            <a:ext cx="565225" cy="47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94270" y="15542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4" idx="3"/>
            <a:endCxn id="25" idx="0"/>
          </p:cNvCxnSpPr>
          <p:nvPr/>
        </p:nvCxnSpPr>
        <p:spPr>
          <a:xfrm flipH="1">
            <a:off x="1408570" y="811669"/>
            <a:ext cx="505706" cy="74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8381987">
            <a:off x="553137" y="128283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28" name="Oval 27"/>
          <p:cNvSpPr/>
          <p:nvPr/>
        </p:nvSpPr>
        <p:spPr>
          <a:xfrm>
            <a:off x="4246881" y="18133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5" idx="4"/>
            <a:endCxn id="28" idx="0"/>
          </p:cNvCxnSpPr>
          <p:nvPr/>
        </p:nvCxnSpPr>
        <p:spPr>
          <a:xfrm>
            <a:off x="3278036" y="517090"/>
            <a:ext cx="1083145" cy="1296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62246">
            <a:off x="3461209" y="109700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mabananas</a:t>
            </a:r>
            <a:r>
              <a:rPr lang="en-US" dirty="0"/>
              <a:t>$</a:t>
            </a:r>
          </a:p>
        </p:txBody>
      </p:sp>
      <p:sp>
        <p:nvSpPr>
          <p:cNvPr id="31" name="Oval 30"/>
          <p:cNvSpPr/>
          <p:nvPr/>
        </p:nvSpPr>
        <p:spPr>
          <a:xfrm>
            <a:off x="620087" y="131721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2" name="Straight Connector 31"/>
          <p:cNvCxnSpPr>
            <a:stCxn id="14" idx="2"/>
            <a:endCxn id="31" idx="7"/>
          </p:cNvCxnSpPr>
          <p:nvPr/>
        </p:nvCxnSpPr>
        <p:spPr>
          <a:xfrm flipH="1">
            <a:off x="815208" y="730847"/>
            <a:ext cx="1065590" cy="61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656164" y="185419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4167367">
            <a:off x="2924603" y="113401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banana$</a:t>
            </a:r>
          </a:p>
        </p:txBody>
      </p:sp>
      <p:cxnSp>
        <p:nvCxnSpPr>
          <p:cNvPr id="35" name="Straight Connector 34"/>
          <p:cNvCxnSpPr>
            <a:stCxn id="5" idx="4"/>
            <a:endCxn id="33" idx="0"/>
          </p:cNvCxnSpPr>
          <p:nvPr/>
        </p:nvCxnSpPr>
        <p:spPr>
          <a:xfrm>
            <a:off x="3278036" y="517090"/>
            <a:ext cx="492428" cy="1337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531623" y="236620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16" idx="4"/>
            <a:endCxn id="36" idx="0"/>
          </p:cNvCxnSpPr>
          <p:nvPr/>
        </p:nvCxnSpPr>
        <p:spPr>
          <a:xfrm flipH="1">
            <a:off x="2645923" y="194614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05756" y="205541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39" name="Oval 38"/>
          <p:cNvSpPr/>
          <p:nvPr/>
        </p:nvSpPr>
        <p:spPr>
          <a:xfrm>
            <a:off x="5503240" y="234708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22" idx="4"/>
            <a:endCxn id="39" idx="0"/>
          </p:cNvCxnSpPr>
          <p:nvPr/>
        </p:nvCxnSpPr>
        <p:spPr>
          <a:xfrm>
            <a:off x="5598071" y="1868910"/>
            <a:ext cx="19469" cy="47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124201" y="234371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>
            <a:stCxn id="16" idx="5"/>
            <a:endCxn id="41" idx="0"/>
          </p:cNvCxnSpPr>
          <p:nvPr/>
        </p:nvCxnSpPr>
        <p:spPr>
          <a:xfrm>
            <a:off x="2732439" y="1912662"/>
            <a:ext cx="506062" cy="43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475189">
            <a:off x="2906183" y="186329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44" name="Oval 43"/>
          <p:cNvSpPr/>
          <p:nvPr/>
        </p:nvSpPr>
        <p:spPr>
          <a:xfrm>
            <a:off x="6055441" y="233822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22" idx="4"/>
            <a:endCxn id="44" idx="0"/>
          </p:cNvCxnSpPr>
          <p:nvPr/>
        </p:nvCxnSpPr>
        <p:spPr>
          <a:xfrm>
            <a:off x="5598071" y="1868910"/>
            <a:ext cx="571670" cy="469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33339" y="993422"/>
            <a:ext cx="228599" cy="2286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2073" y="87296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cxnSp>
        <p:nvCxnSpPr>
          <p:cNvPr id="48" name="Straight Connector 47"/>
          <p:cNvCxnSpPr>
            <a:stCxn id="14" idx="6"/>
            <a:endCxn id="46" idx="1"/>
          </p:cNvCxnSpPr>
          <p:nvPr/>
        </p:nvCxnSpPr>
        <p:spPr>
          <a:xfrm>
            <a:off x="2109397" y="730847"/>
            <a:ext cx="657420" cy="296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725050">
            <a:off x="5669740" y="63322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0" name="Oval 49"/>
          <p:cNvSpPr/>
          <p:nvPr/>
        </p:nvSpPr>
        <p:spPr>
          <a:xfrm>
            <a:off x="6846780" y="8023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endCxn id="50" idx="1"/>
          </p:cNvCxnSpPr>
          <p:nvPr/>
        </p:nvCxnSpPr>
        <p:spPr>
          <a:xfrm>
            <a:off x="3460877" y="395844"/>
            <a:ext cx="3419381" cy="439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702993">
            <a:off x="714766" y="69117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bananas$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91211" y="203582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</a:t>
            </a:r>
            <a:r>
              <a:rPr lang="en-US" dirty="0"/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 rot="2475189">
            <a:off x="5801783" y="183598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s$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5733" y="15155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61533" y="178646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5000" y="251177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863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95978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15267" y="204893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38778" y="114300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6800" y="256257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72289" y="25428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57711" y="254846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10756" y="200660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53578" y="194451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53578" y="101035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37518-6FAA-284C-9117-7762C2FA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4515188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Memory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O(|</a:t>
            </a:r>
            <a:r>
              <a:rPr lang="en-US" i="1" dirty="0">
                <a:solidFill>
                  <a:srgbClr val="FF0000"/>
                </a:solidFill>
              </a:rPr>
              <a:t>Genome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to construct the suffix tree.</a:t>
            </a: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 + |</a:t>
            </a:r>
            <a:r>
              <a:rPr lang="en-US" i="1" dirty="0"/>
              <a:t>Patterns</a:t>
            </a:r>
            <a:r>
              <a:rPr lang="en-US" dirty="0"/>
              <a:t>|) to find pattern matches.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O(|</a:t>
            </a:r>
            <a:r>
              <a:rPr lang="en-US" i="1" dirty="0">
                <a:solidFill>
                  <a:srgbClr val="FF0000"/>
                </a:solidFill>
              </a:rPr>
              <a:t>Genome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to construct the suffix tree.</a:t>
            </a: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|) to store the suffix tree.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42ED0-3D6E-CA46-B3E2-BFF7A9AE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525846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Memory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O(|</a:t>
            </a:r>
            <a:r>
              <a:rPr lang="en-US" i="1" dirty="0">
                <a:solidFill>
                  <a:srgbClr val="008000"/>
                </a:solidFill>
              </a:rPr>
              <a:t>Genome</a:t>
            </a:r>
            <a:r>
              <a:rPr lang="en-US" dirty="0">
                <a:solidFill>
                  <a:srgbClr val="008000"/>
                </a:solidFill>
              </a:rPr>
              <a:t>|) </a:t>
            </a:r>
            <a:r>
              <a:rPr lang="en-US" dirty="0"/>
              <a:t>to construct the suffix tree </a:t>
            </a:r>
            <a:r>
              <a:rPr lang="en-US" b="1" i="1" dirty="0">
                <a:solidFill>
                  <a:srgbClr val="008000"/>
                </a:solidFill>
              </a:rPr>
              <a:t>directly.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 + |</a:t>
            </a:r>
            <a:r>
              <a:rPr lang="en-US" i="1" dirty="0"/>
              <a:t>Patterns</a:t>
            </a:r>
            <a:r>
              <a:rPr lang="en-US" dirty="0"/>
              <a:t>|) to find pattern matches.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Memory: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O(|</a:t>
            </a:r>
            <a:r>
              <a:rPr lang="en-US" i="1" dirty="0">
                <a:solidFill>
                  <a:srgbClr val="008000"/>
                </a:solidFill>
              </a:rPr>
              <a:t>Genome</a:t>
            </a:r>
            <a:r>
              <a:rPr lang="en-US" dirty="0">
                <a:solidFill>
                  <a:srgbClr val="008000"/>
                </a:solidFill>
              </a:rPr>
              <a:t>|) </a:t>
            </a:r>
            <a:r>
              <a:rPr lang="en-US" dirty="0"/>
              <a:t>to construct the suffix tree </a:t>
            </a:r>
            <a:r>
              <a:rPr lang="en-US" b="1" i="1" dirty="0">
                <a:solidFill>
                  <a:srgbClr val="008000"/>
                </a:solidFill>
              </a:rPr>
              <a:t>directly.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|) to store the suffix tree.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5C373-D992-1A49-BA0C-6CA9FCFD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583452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Memory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dirty="0"/>
              <a:t>Runtime: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O(|</a:t>
            </a:r>
            <a:r>
              <a:rPr lang="en-US" i="1" dirty="0">
                <a:solidFill>
                  <a:srgbClr val="008000"/>
                </a:solidFill>
              </a:rPr>
              <a:t>Genome</a:t>
            </a:r>
            <a:r>
              <a:rPr lang="en-US" dirty="0">
                <a:solidFill>
                  <a:srgbClr val="008000"/>
                </a:solidFill>
              </a:rPr>
              <a:t>|) </a:t>
            </a:r>
            <a:r>
              <a:rPr lang="en-US" dirty="0"/>
              <a:t>to construct the suffix tree </a:t>
            </a:r>
            <a:r>
              <a:rPr lang="en-US" b="1" i="1" dirty="0">
                <a:solidFill>
                  <a:srgbClr val="008000"/>
                </a:solidFill>
              </a:rPr>
              <a:t>directly.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 + |</a:t>
            </a:r>
            <a:r>
              <a:rPr lang="en-US" i="1" dirty="0"/>
              <a:t>Patterns</a:t>
            </a:r>
            <a:r>
              <a:rPr lang="en-US" dirty="0"/>
              <a:t>|) to find pattern matches.</a:t>
            </a:r>
          </a:p>
          <a:p>
            <a:pPr lvl="1"/>
            <a:r>
              <a:rPr lang="en-US" b="1" dirty="0"/>
              <a:t>Total: O(|</a:t>
            </a:r>
            <a:r>
              <a:rPr lang="en-US" b="1" i="1" dirty="0"/>
              <a:t>Genome</a:t>
            </a:r>
            <a:r>
              <a:rPr lang="en-US" b="1" dirty="0"/>
              <a:t>| + |</a:t>
            </a:r>
            <a:r>
              <a:rPr lang="en-US" b="1" i="1" dirty="0"/>
              <a:t>Patterns</a:t>
            </a:r>
            <a:r>
              <a:rPr lang="en-US" b="1" dirty="0"/>
              <a:t>|)</a:t>
            </a:r>
          </a:p>
          <a:p>
            <a:endParaRPr lang="en-US" dirty="0"/>
          </a:p>
          <a:p>
            <a:r>
              <a:rPr lang="en-US" dirty="0"/>
              <a:t>Memory: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O(|</a:t>
            </a:r>
            <a:r>
              <a:rPr lang="en-US" i="1" dirty="0">
                <a:solidFill>
                  <a:srgbClr val="008000"/>
                </a:solidFill>
              </a:rPr>
              <a:t>Genome</a:t>
            </a:r>
            <a:r>
              <a:rPr lang="en-US" dirty="0">
                <a:solidFill>
                  <a:srgbClr val="008000"/>
                </a:solidFill>
              </a:rPr>
              <a:t>|) </a:t>
            </a:r>
            <a:r>
              <a:rPr lang="en-US" dirty="0"/>
              <a:t>to construct the suffix tree </a:t>
            </a:r>
            <a:r>
              <a:rPr lang="en-US" b="1" i="1" dirty="0">
                <a:solidFill>
                  <a:srgbClr val="008000"/>
                </a:solidFill>
              </a:rPr>
              <a:t>directly.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O(|</a:t>
            </a:r>
            <a:r>
              <a:rPr lang="en-US" i="1" dirty="0"/>
              <a:t>Genome</a:t>
            </a:r>
            <a:r>
              <a:rPr lang="en-US" dirty="0"/>
              <a:t>|) to store the suffix tree.</a:t>
            </a:r>
          </a:p>
          <a:p>
            <a:pPr lvl="1"/>
            <a:r>
              <a:rPr lang="en-US" b="1" dirty="0"/>
              <a:t>Total: O(|</a:t>
            </a:r>
            <a:r>
              <a:rPr lang="en-US" b="1" i="1" dirty="0"/>
              <a:t>Genome</a:t>
            </a:r>
            <a:r>
              <a:rPr lang="en-US" b="1" dirty="0"/>
              <a:t>| + |</a:t>
            </a:r>
            <a:r>
              <a:rPr lang="en-US" b="1" i="1" dirty="0"/>
              <a:t>Patterns</a:t>
            </a:r>
            <a:r>
              <a:rPr lang="en-US" b="1" dirty="0"/>
              <a:t>|)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D5162-2792-8D46-9202-FE044195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121612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9E6905-4C51-0247-B28B-BCB76D2E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687354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Not Finished Yet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I am happy with the suffix tree, but I am not completely satisfied.</a:t>
            </a:r>
          </a:p>
          <a:p>
            <a:pPr marL="742950" lvl="2" indent="-342900"/>
            <a:r>
              <a:rPr lang="en-US" sz="2800" dirty="0"/>
              <a:t>Runtime: O(|</a:t>
            </a:r>
            <a:r>
              <a:rPr lang="en-US" sz="2800" i="1" dirty="0"/>
              <a:t>Genome</a:t>
            </a:r>
            <a:r>
              <a:rPr lang="en-US" sz="2800" dirty="0"/>
              <a:t>| + |</a:t>
            </a:r>
            <a:r>
              <a:rPr lang="en-US" sz="2800" i="1" dirty="0"/>
              <a:t>Patterns</a:t>
            </a:r>
            <a:r>
              <a:rPr lang="en-US" sz="2800" dirty="0"/>
              <a:t>|)</a:t>
            </a:r>
          </a:p>
          <a:p>
            <a:pPr marL="742950" lvl="2" indent="-342900"/>
            <a:r>
              <a:rPr lang="en-US" sz="2800" dirty="0"/>
              <a:t>Memory: O(|</a:t>
            </a:r>
            <a:r>
              <a:rPr lang="en-US" sz="2800" i="1" dirty="0"/>
              <a:t>Genome</a:t>
            </a:r>
            <a:r>
              <a:rPr lang="en-US" sz="2800" dirty="0"/>
              <a:t>|)</a:t>
            </a:r>
          </a:p>
          <a:p>
            <a:pPr marL="0" lvl="1" indent="0">
              <a:buNone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However, big-O notation ignores constants!</a:t>
            </a:r>
          </a:p>
          <a:p>
            <a:pPr marL="742950" lvl="2" indent="-342900"/>
            <a:r>
              <a:rPr lang="en-US" sz="2800" dirty="0"/>
              <a:t>The best known suffix tree implementations require ~ 20 times the length of |</a:t>
            </a:r>
            <a:r>
              <a:rPr lang="en-US" sz="2800" i="1" dirty="0"/>
              <a:t>Genome</a:t>
            </a:r>
            <a:r>
              <a:rPr lang="en-US" sz="2800" dirty="0"/>
              <a:t>|.</a:t>
            </a:r>
          </a:p>
          <a:p>
            <a:pPr marL="742950" lvl="2" indent="-342900"/>
            <a:r>
              <a:rPr lang="en-US" sz="2800" dirty="0"/>
              <a:t>Can we reduce this constant factor?</a:t>
            </a:r>
          </a:p>
          <a:p>
            <a:pPr marL="742950" lvl="2" indent="-34290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A93BD-D2D0-A149-A4DD-19880E26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022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>
                <a:latin typeface="Courier"/>
                <a:cs typeface="Courier"/>
              </a:rPr>
              <a:t>mabananas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F7EC2F-CC98-184D-8576-B766D7D6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032834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Idea: decrease the amount of memory required to hold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indicates that we need methods of </a:t>
            </a:r>
            <a:r>
              <a:rPr lang="en-US" b="1" dirty="0"/>
              <a:t>compressing</a:t>
            </a:r>
            <a:r>
              <a:rPr lang="en-US" dirty="0"/>
              <a:t> a large genome, which is seemingly a separate problem.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B9326-A473-3540-9992-C4448E9E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957819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#1: Run-Length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Run-length encoding: </a:t>
            </a:r>
            <a:r>
              <a:rPr lang="en-US" dirty="0"/>
              <a:t>compresses a run of </a:t>
            </a:r>
            <a:r>
              <a:rPr lang="en-US" i="1" dirty="0"/>
              <a:t>n</a:t>
            </a:r>
            <a:r>
              <a:rPr lang="en-US" dirty="0"/>
              <a:t> identical symbols.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Problem: Genomes don’t have lots of runs…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5800" y="3263135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8000"/>
                </a:solidFill>
                <a:latin typeface="Courier"/>
                <a:cs typeface="Courier"/>
              </a:rPr>
              <a:t>GGGGGGGGGG</a:t>
            </a:r>
            <a:r>
              <a:rPr lang="en-US" altLang="en-US" sz="2000" b="1" dirty="0">
                <a:solidFill>
                  <a:srgbClr val="660066"/>
                </a:solidFill>
                <a:latin typeface="Courier"/>
                <a:cs typeface="Courier"/>
              </a:rPr>
              <a:t>CCCCCCCCCCC</a:t>
            </a:r>
            <a:r>
              <a:rPr lang="en-US" altLang="en-US" sz="2000" b="1" dirty="0">
                <a:solidFill>
                  <a:srgbClr val="FF0000"/>
                </a:solidFill>
                <a:latin typeface="Courier"/>
                <a:cs typeface="Courier"/>
              </a:rPr>
              <a:t>AAAAAAA</a:t>
            </a:r>
            <a:r>
              <a:rPr lang="en-US" altLang="en-US" sz="2000" b="1" dirty="0">
                <a:solidFill>
                  <a:srgbClr val="0000FF"/>
                </a:solidFill>
                <a:latin typeface="Courier"/>
                <a:cs typeface="Courier"/>
              </a:rPr>
              <a:t>TTTTTTTTTTTTTTT</a:t>
            </a:r>
            <a:r>
              <a:rPr lang="en-US" altLang="en-US" sz="2000" b="1" dirty="0">
                <a:solidFill>
                  <a:srgbClr val="660066"/>
                </a:solidFill>
                <a:latin typeface="Courier"/>
                <a:cs typeface="Courier"/>
              </a:rPr>
              <a:t>CCCCC</a:t>
            </a:r>
            <a:r>
              <a:rPr lang="en-US" altLang="en-US" sz="2000" b="1" dirty="0">
                <a:solidFill>
                  <a:srgbClr val="008000"/>
                </a:solidFill>
                <a:latin typeface="Courier"/>
                <a:cs typeface="Courier"/>
              </a:rPr>
              <a:t>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72000" y="3720335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5800" y="4558535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8000"/>
                </a:solidFill>
                <a:latin typeface="Courier"/>
                <a:cs typeface="Courier"/>
              </a:rPr>
              <a:t>10G</a:t>
            </a:r>
            <a:r>
              <a:rPr lang="en-US" altLang="en-US" sz="2000" b="1" dirty="0">
                <a:solidFill>
                  <a:srgbClr val="660066"/>
                </a:solidFill>
                <a:latin typeface="Courier"/>
                <a:cs typeface="Courier"/>
              </a:rPr>
              <a:t>11C</a:t>
            </a:r>
            <a:r>
              <a:rPr lang="en-US" altLang="en-US" sz="2000" b="1" dirty="0">
                <a:solidFill>
                  <a:srgbClr val="FF0000"/>
                </a:solidFill>
                <a:latin typeface="Courier"/>
                <a:cs typeface="Courier"/>
              </a:rPr>
              <a:t>7A</a:t>
            </a:r>
            <a:r>
              <a:rPr lang="en-US" altLang="en-US" sz="2000" b="1" dirty="0">
                <a:solidFill>
                  <a:srgbClr val="0000FF"/>
                </a:solidFill>
                <a:latin typeface="Courier"/>
                <a:cs typeface="Courier"/>
              </a:rPr>
              <a:t>15T</a:t>
            </a:r>
            <a:r>
              <a:rPr lang="en-US" altLang="en-US" sz="2000" b="1" dirty="0">
                <a:solidFill>
                  <a:srgbClr val="660066"/>
                </a:solidFill>
                <a:latin typeface="Courier"/>
                <a:cs typeface="Courier"/>
              </a:rPr>
              <a:t>5C</a:t>
            </a:r>
            <a:r>
              <a:rPr lang="en-US" altLang="en-US" sz="2000" b="1" dirty="0">
                <a:solidFill>
                  <a:srgbClr val="008000"/>
                </a:solidFill>
                <a:latin typeface="Courier"/>
                <a:cs typeface="Courier"/>
              </a:rPr>
              <a:t>1G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8560" y="2839156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1836" y="4958645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Run-length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5D77-75F0-AE4E-80A5-AB3916B4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4215839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Repeats to Runs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…but they do have lots of repeats!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2586335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5446" y="4110335"/>
            <a:ext cx="14601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5634335"/>
            <a:ext cx="297786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/>
              <a:t>CompressedGenome</a:t>
            </a:r>
            <a:r>
              <a:rPr lang="en-US" sz="2400" i="1" dirty="0"/>
              <a:t>*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3200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4724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4834467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Run-length encoding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0679" y="3296356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repeats to runs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729B0-DCC1-944F-9F9B-940B3DC8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838298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Repeats to Runs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…but they do have lots of repeats!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2586335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5446" y="4110335"/>
            <a:ext cx="146016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5634335"/>
            <a:ext cx="297786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/>
              <a:t>CompressedGenome</a:t>
            </a:r>
            <a:r>
              <a:rPr lang="en-US" sz="2400" i="1" dirty="0"/>
              <a:t>*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3200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4724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4834467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Run-length encoding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0679" y="3296356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repeats to runs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3296356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How do we do this step?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8B157-EFA9-394D-9720-006A7812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27177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B</a:t>
            </a:r>
            <a:r>
              <a:rPr lang="en-US" dirty="0"/>
              <a:t>urrows-</a:t>
            </a:r>
            <a:r>
              <a:rPr lang="en-US" b="1" dirty="0"/>
              <a:t>W</a:t>
            </a:r>
            <a:r>
              <a:rPr lang="en-US" dirty="0"/>
              <a:t>heeler </a:t>
            </a:r>
            <a:r>
              <a:rPr lang="en-US" b="1" dirty="0"/>
              <a:t>T</a:t>
            </a:r>
            <a:r>
              <a:rPr lang="en-US" dirty="0"/>
              <a:t>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pc="300" dirty="0" err="1"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A791B-25F7-654C-8D37-EA06B137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401339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dirty="0" err="1">
                <a:latin typeface="Courier"/>
                <a:cs typeface="Courier"/>
              </a:rPr>
              <a:t>panamabananas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24" name="Arc 23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D1BEF-9D3B-6944-AF9F-64BABF3E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614196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b="1" spc="300" dirty="0" err="1">
                <a:latin typeface="Courier"/>
                <a:cs typeface="Courier"/>
              </a:rPr>
              <a:t>$panamabanana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4" name="Arc 23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C6ABD-756C-F24F-8E4B-4B39E0C6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29454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s$panamabanan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41641-E77A-8D4B-80E7-7F547C91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800398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>
                <a:latin typeface="Courier"/>
                <a:cs typeface="Courier"/>
              </a:rPr>
              <a:t>as$panamabana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F3259-EE83-B24B-AA0F-DCCEC5DB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8894977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nas$panamaban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7DEF5-C87C-B242-B603-C9A91137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09687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sz="3600" spc="600" dirty="0" err="1">
                <a:latin typeface="Courier"/>
                <a:cs typeface="Courier"/>
              </a:rPr>
              <a:t>abananas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115B86-3329-FA40-A192-3DC2656E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3295718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>
                <a:latin typeface="Courier"/>
                <a:cs typeface="Courier"/>
              </a:rPr>
              <a:t>anas$panamaba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C1995-37CA-9045-91A4-B6723FB7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759441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nanas$panamab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8EFBA-E1D9-494C-871B-1A7BDBCB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383687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r>
              <a:rPr lang="en-US" b="1" spc="300" dirty="0" err="1">
                <a:latin typeface="Courier"/>
                <a:cs typeface="Courier"/>
              </a:rPr>
              <a:t>ananas$panama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75DA9-32D3-0F48-8D89-4F0173B7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765441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bananas$panam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92D30-A08A-E640-B2D4-B703B786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1102484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m</a:t>
            </a:r>
            <a:r>
              <a:rPr lang="en-US" b="1" spc="300" dirty="0" err="1">
                <a:latin typeface="Courier"/>
                <a:cs typeface="Courier"/>
              </a:rPr>
              <a:t>abananas$pana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B8E58-EEA3-AB41-9A5E-A82AE5BE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4287418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mabananas$pan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B4B2A-6891-614D-BFEA-1A747DB0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983104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amabananas$pan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b="1" spc="300" dirty="0" err="1">
                <a:latin typeface="Courier"/>
                <a:cs typeface="Courier"/>
              </a:rPr>
              <a:t>amabananas$pa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71B7-B6F6-4C49-A502-85340195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989912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amabananas$pan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namabananas$pa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dirty="0" err="1">
                <a:latin typeface="Courier"/>
                <a:cs typeface="Courier"/>
              </a:rPr>
              <a:t>namabananas$p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C31E3-192C-1844-9378-2ECEC62B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3486254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amabananas$pan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namabananas$pa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anamabananas$p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0046" y="12389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889" y="13913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0689" y="1890889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1933" y="26811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3746" y="3548713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6822" y="4338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8756" y="4838468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4911" y="5019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822" y="481471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7111" y="434340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6111" y="35769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638" y="26726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244" y="19247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2460" y="1401002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23" name="Arc 22"/>
          <p:cNvSpPr/>
          <p:nvPr/>
        </p:nvSpPr>
        <p:spPr>
          <a:xfrm>
            <a:off x="5743222" y="2460977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>
            <a:spLocks noChangeAspect="1"/>
          </p:cNvSpPr>
          <p:nvPr/>
        </p:nvSpPr>
        <p:spPr>
          <a:xfrm rot="3123192">
            <a:off x="6075146" y="2417546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769B4-9130-EA4C-AEA2-EC579E22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819703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5562600"/>
            <a:ext cx="312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Sort the strings lexicographically</a:t>
            </a:r>
            <a:br>
              <a:rPr lang="en-US" sz="1900" dirty="0"/>
            </a:br>
            <a:r>
              <a:rPr lang="en-US" sz="1900" dirty="0"/>
              <a:t>($ comes first)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am</a:t>
            </a:r>
            <a:r>
              <a:rPr lang="en-US" spc="300" dirty="0" err="1">
                <a:latin typeface="Courier"/>
                <a:cs typeface="Courier"/>
              </a:rPr>
              <a:t>abananas$pan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anam</a:t>
            </a:r>
            <a:r>
              <a:rPr lang="en-US" spc="300" dirty="0" err="1">
                <a:latin typeface="Courier"/>
                <a:cs typeface="Courier"/>
              </a:rPr>
              <a:t>abananas$p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anan</a:t>
            </a:r>
            <a:r>
              <a:rPr lang="en-US" spc="300" dirty="0" err="1">
                <a:latin typeface="Courier"/>
                <a:cs typeface="Courier"/>
              </a:rPr>
              <a:t>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anas</a:t>
            </a:r>
            <a:r>
              <a:rPr lang="en-US" spc="300" dirty="0" err="1">
                <a:latin typeface="Courier"/>
                <a:cs typeface="Courier"/>
              </a:rPr>
              <a:t>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as</a:t>
            </a:r>
            <a:r>
              <a:rPr lang="en-US" spc="300" dirty="0" err="1">
                <a:latin typeface="Courier"/>
                <a:cs typeface="Courier"/>
              </a:rPr>
              <a:t>$panamabanan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r>
              <a:rPr lang="en-US" spc="300" dirty="0" err="1">
                <a:latin typeface="Courier"/>
                <a:cs typeface="Courier"/>
              </a:rPr>
              <a:t>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m</a:t>
            </a:r>
            <a:r>
              <a:rPr lang="en-US" spc="300" dirty="0" err="1">
                <a:latin typeface="Courier"/>
                <a:cs typeface="Courier"/>
              </a:rPr>
              <a:t>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nam</a:t>
            </a:r>
            <a:r>
              <a:rPr lang="en-US" spc="300" dirty="0" err="1">
                <a:latin typeface="Courier"/>
                <a:cs typeface="Courier"/>
              </a:rPr>
              <a:t>abananas$pa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nan</a:t>
            </a:r>
            <a:r>
              <a:rPr lang="en-US" spc="300" dirty="0" err="1">
                <a:latin typeface="Courier"/>
                <a:cs typeface="Courier"/>
              </a:rPr>
              <a:t>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nas</a:t>
            </a:r>
            <a:r>
              <a:rPr lang="en-US" spc="300" dirty="0" err="1">
                <a:latin typeface="Courier"/>
                <a:cs typeface="Courier"/>
              </a:rPr>
              <a:t>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pc="300" dirty="0" err="1"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pc="300" dirty="0" err="1">
                <a:latin typeface="Courier"/>
                <a:cs typeface="Courier"/>
              </a:rPr>
              <a:t>$panamabanana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2C903-5C3A-F54C-BC36-131D8A95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3743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>
                <a:latin typeface="Courier"/>
                <a:cs typeface="Courier"/>
              </a:rPr>
              <a:t>bananas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25FC37-4E12-EF4E-A863-74C892C0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738765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5562600"/>
            <a:ext cx="312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Sort the strings lexicographically</a:t>
            </a:r>
            <a:br>
              <a:rPr lang="en-US" sz="1900" dirty="0"/>
            </a:br>
            <a:r>
              <a:rPr lang="en-US" sz="1900" dirty="0"/>
              <a:t>($ comes first)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latin typeface="Courier"/>
                <a:cs typeface="Courier"/>
              </a:rPr>
              <a:t>panamabananas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amabananas$pan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anamabananas$p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anas$panamaban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as$panamabanan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bananas$panama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namabananas$pa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nanas$panamaba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nas$panamabana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s$panamabanana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96FE2-E188-7640-A7CB-0D03A944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28621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Burrows-Wheeler Transform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" y="1447800"/>
            <a:ext cx="289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as$panamabanan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anas$panamaban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ananas$panamab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abananas$panam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amabananas$pan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namabananas$pa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5626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 err="1">
                <a:cs typeface="Courier New" pitchFamily="49" charset="0"/>
              </a:rPr>
              <a:t>panamabananas</a:t>
            </a:r>
            <a:r>
              <a:rPr lang="en-US" sz="1900" dirty="0">
                <a:cs typeface="Courier New" pitchFamily="49" charset="0"/>
              </a:rPr>
              <a:t>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33800" y="3432959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29200" y="5576711"/>
            <a:ext cx="342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/>
              <a:t>Burrows-Wheeler Transform</a:t>
            </a:r>
            <a:r>
              <a:rPr lang="en-US" sz="1900" dirty="0"/>
              <a:t>:</a:t>
            </a:r>
            <a:br>
              <a:rPr lang="en-US" sz="1900" dirty="0"/>
            </a:br>
            <a:r>
              <a:rPr lang="en-US" sz="1900" dirty="0"/>
              <a:t>Last column = </a:t>
            </a:r>
            <a:r>
              <a:rPr lang="en-US" sz="1900" dirty="0" err="1"/>
              <a:t>smnpbnnaaaaa$a</a:t>
            </a:r>
            <a:endParaRPr lang="en-US" sz="1900" b="1" dirty="0"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1447800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panamabanana</a:t>
            </a:r>
            <a:r>
              <a:rPr lang="en-US" b="1" spc="300" dirty="0" err="1">
                <a:latin typeface="Courier"/>
                <a:cs typeface="Courier"/>
              </a:rPr>
              <a:t>s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b="1" spc="300" dirty="0" err="1">
                <a:latin typeface="Courier"/>
                <a:cs typeface="Courier"/>
              </a:rPr>
              <a:t>m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amabananas$pa</a:t>
            </a:r>
            <a:r>
              <a:rPr lang="en-US" b="1" spc="300" dirty="0" err="1">
                <a:latin typeface="Courier"/>
                <a:cs typeface="Courier"/>
              </a:rPr>
              <a:t>n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b="1" spc="300" dirty="0" err="1">
                <a:latin typeface="Courier"/>
                <a:cs typeface="Courier"/>
              </a:rPr>
              <a:t>p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b="1" spc="300" dirty="0" err="1">
                <a:latin typeface="Courier"/>
                <a:cs typeface="Courier"/>
              </a:rPr>
              <a:t>b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b="1" spc="300" dirty="0" err="1">
                <a:latin typeface="Courier"/>
                <a:cs typeface="Courier"/>
              </a:rPr>
              <a:t>n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b="1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bananas$panam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namabananas$p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panamabananas</a:t>
            </a:r>
            <a:r>
              <a:rPr lang="en-US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b="1" spc="300" dirty="0" err="1">
                <a:latin typeface="Courier"/>
                <a:cs typeface="Courier"/>
              </a:rPr>
              <a:t>a</a:t>
            </a:r>
            <a:endParaRPr lang="en-US" b="1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E7811-D2DD-3E40-8826-9D42CB60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7047784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8229600" cy="460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D94D7-AE88-AD45-9F2A-87DABA51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6262267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BWT: Converting Repeats to Runs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Compression</a:t>
            </a:r>
            <a:r>
              <a:rPr lang="en-US" sz="2400" dirty="0"/>
              <a:t>(</a:t>
            </a:r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))</a:t>
            </a:r>
            <a:endParaRPr lang="en-US" sz="2400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5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55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06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Run-length encoding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0679" y="2254957"/>
            <a:ext cx="31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repeats to runs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779" y="2254957"/>
            <a:ext cx="3940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Burrows-Wheeler Transform!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D9B024-9612-F24F-AB9A-916DE919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7766646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4C756-2C6F-3040-9668-93759D8C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117130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Decompress?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Compression</a:t>
            </a:r>
            <a:r>
              <a:rPr lang="en-US" sz="2400" dirty="0"/>
              <a:t>(</a:t>
            </a:r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))</a:t>
            </a:r>
            <a:endParaRPr lang="en-US" sz="24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863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863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14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Run-length encoding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1479" y="2254957"/>
            <a:ext cx="3763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Burrows-Wheeler Transform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C1C52-B138-8D48-A3B0-023526EE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589046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Decompress?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090" y="1544936"/>
            <a:ext cx="130688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Genome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9594" y="3068936"/>
            <a:ext cx="209187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30116" y="4592936"/>
            <a:ext cx="38708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Compression</a:t>
            </a:r>
            <a:r>
              <a:rPr lang="en-US" sz="2400" dirty="0"/>
              <a:t>(</a:t>
            </a:r>
            <a:r>
              <a:rPr lang="en-US" sz="2400" i="1" dirty="0"/>
              <a:t>BWT</a:t>
            </a:r>
            <a:r>
              <a:rPr lang="en-US" sz="2400" dirty="0"/>
              <a:t>(</a:t>
            </a:r>
            <a:r>
              <a:rPr lang="en-US" sz="2400" i="1" dirty="0"/>
              <a:t>Genome</a:t>
            </a:r>
            <a:r>
              <a:rPr lang="en-US" sz="2400" dirty="0"/>
              <a:t>))</a:t>
            </a:r>
            <a:endParaRPr lang="en-US" sz="24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86330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86330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1479" y="3793068"/>
            <a:ext cx="2780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Run-length encoding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1479" y="2254957"/>
            <a:ext cx="3763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Burrows-Wheeler Transform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09911" y="2159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09911" y="3683001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6978" y="381000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EASY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9516" y="2286000"/>
            <a:ext cx="2126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IS IT POSSIBLE?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E0127-A3EA-BE4E-B3FD-150E6870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9274817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banana$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banana$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AAF8F-4928-C243-8889-51B317A5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7506630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banana$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banana$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>
                <a:latin typeface="Courier"/>
                <a:cs typeface="Courier"/>
              </a:rPr>
              <a:t>$banana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a$banan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na$bana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ana$ban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nana$ba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anana$b</a:t>
            </a:r>
            <a:endParaRPr lang="en-US" sz="2100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>
                <a:cs typeface="Courier New" pitchFamily="49" charset="0"/>
              </a:rPr>
              <a:t>banana$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7CC14-2DB4-A940-A42A-2470FBF5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4317617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banana$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banana$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>
                <a:latin typeface="Courier"/>
                <a:cs typeface="Courier"/>
              </a:rPr>
              <a:t>$banana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a$banan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na$bana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ana$ban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nana$ba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anana$b</a:t>
            </a:r>
            <a:endParaRPr lang="en-US" sz="2100" spc="300" dirty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91467" y="2690635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715000" y="151339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a$banan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ana$ban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anana$b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na$bana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nana$ba</a:t>
            </a:r>
            <a:endParaRPr lang="en-US" sz="2100" spc="3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Form all cyclic rotations of</a:t>
            </a:r>
          </a:p>
          <a:p>
            <a:pPr algn="ctr"/>
            <a:r>
              <a:rPr lang="en-US" sz="1900" dirty="0"/>
              <a:t>“</a:t>
            </a:r>
            <a:r>
              <a:rPr lang="en-US" sz="1900" dirty="0">
                <a:cs typeface="Courier New" pitchFamily="49" charset="0"/>
              </a:rPr>
              <a:t>banana$</a:t>
            </a:r>
            <a:r>
              <a:rPr lang="en-US" sz="1900" dirty="0"/>
              <a:t>”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41910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Sort the strings lexicographically</a:t>
            </a:r>
            <a:endParaRPr lang="en-US" sz="1900" dirty="0">
              <a:cs typeface="Courier New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4CCB0-88D3-4D4B-AECD-FE1B0AAA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4633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sz="3600" spc="600" dirty="0" err="1">
                <a:latin typeface="Courier"/>
                <a:cs typeface="Courier"/>
              </a:rPr>
              <a:t>ananas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1573C0-D0C5-294A-9F30-74E63A75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2211288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banana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8981B-2F5C-9645-9415-3D7D7BF8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574439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1828800"/>
          </a:xfrm>
        </p:spPr>
        <p:txBody>
          <a:bodyPr>
            <a:noAutofit/>
          </a:bodyPr>
          <a:lstStyle/>
          <a:p>
            <a:r>
              <a:rPr lang="en-US" dirty="0"/>
              <a:t>Sorting all elements of “</a:t>
            </a:r>
            <a:r>
              <a:rPr lang="en-US" dirty="0" err="1"/>
              <a:t>annb$aa</a:t>
            </a:r>
            <a:r>
              <a:rPr lang="en-US" dirty="0"/>
              <a:t>” gives first column of matrix.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117EE-7834-454D-A04A-93462278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54798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2-mer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4BBA5-0F7F-C44B-8AE1-D6EC4FF5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6040351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2-mer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latin typeface="Calibri"/>
                <a:cs typeface="Calibri"/>
              </a:rPr>
              <a:t>Sorting gives us the first 2 columns of the matrix.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banan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2-mers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>
                <a:latin typeface="Courier"/>
                <a:cs typeface="Courier"/>
              </a:rPr>
              <a:t>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ba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</a:t>
            </a:r>
            <a:endParaRPr lang="en-US" sz="2100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152775-0954-7445-B5F9-38CFC121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3239190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2-mer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latin typeface="Calibri"/>
                <a:cs typeface="Calibri"/>
              </a:rPr>
              <a:t>Sorting gives us the first 2 columns of the matrix.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an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</a:t>
            </a: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a$</a:t>
            </a: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an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C1FE6-28A6-C540-AA06-0127CFB1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2296699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38E3-B28F-C94A-95CC-77A30A35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381135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3-mer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FE4E0-84BF-C349-9F36-A3119C3A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489195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3-mer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3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3-mers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ana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>
                <a:latin typeface="Courier"/>
                <a:cs typeface="Courier"/>
              </a:rPr>
              <a:t>ban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 err="1">
                <a:latin typeface="Courier"/>
                <a:cs typeface="Courier"/>
              </a:rPr>
              <a:t>na</a:t>
            </a:r>
            <a:r>
              <a:rPr lang="en-US" sz="2100" spc="300" dirty="0">
                <a:latin typeface="Courier"/>
                <a:cs typeface="Courier"/>
              </a:rPr>
              <a:t>$</a:t>
            </a:r>
            <a:br>
              <a:rPr lang="en-US" sz="2100" spc="300" dirty="0">
                <a:latin typeface="Courier"/>
                <a:cs typeface="Courier"/>
              </a:rPr>
            </a:br>
            <a:r>
              <a:rPr lang="en-US" sz="2100" spc="300" dirty="0">
                <a:latin typeface="Courier"/>
                <a:cs typeface="Courier"/>
              </a:rPr>
              <a:t>nan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81A75-55B3-FE4B-A51D-FB3883A6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7631813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3-mer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3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09711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1422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3-mers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34109-2C0B-F148-8F90-82F1622E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471688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69EDD-795D-B340-8C1A-958B3B99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2756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>
                <a:latin typeface="Courier"/>
                <a:cs typeface="Courier"/>
              </a:rPr>
              <a:t>nanas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3A5C92-A756-CE4D-9D8E-EC16DCF3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7082096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4-mer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70CE2-3ED8-6D46-A0B9-67773C10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9639159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4-mer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4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4-mers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a$bb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bann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E66B1-6DEF-7843-B1F2-9FE42AB2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5101142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4-mer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4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1489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3200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4-mers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$ban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a$bb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bann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1D040-1E9A-004E-BD3F-CFD0CB20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520805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latin typeface="Courier"/>
                <a:cs typeface="Courier"/>
              </a:rPr>
              <a:t>$ban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71635-B3DA-8C4C-AC67-EB5A93C3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3353171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latin typeface="Courier"/>
                <a:cs typeface="Courier"/>
              </a:rPr>
              <a:t>$ban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5-mer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7B4F7-AAE6-204A-943C-29ADD28A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768921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latin typeface="Courier"/>
                <a:cs typeface="Courier"/>
              </a:rPr>
              <a:t>$ban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5-mer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5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5-mers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bana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a$bbn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anaab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bannn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26C37-9DD3-FC4B-9BD2-789E5979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4476923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5-mer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5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nana$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67378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29089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5-mers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8400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bana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a$bbn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anaab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bannn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nana$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BAFA1-6B71-F84A-B794-56C5BF7D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046616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nana$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70074-503F-AD43-A4B0-FD123D4B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2877589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nana$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6-mer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6-mers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3827A-902B-F54F-822E-F767A549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4901420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$bana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a$ban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ana$b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r>
              <a:rPr lang="en-US" sz="2100" spc="300" dirty="0">
                <a:solidFill>
                  <a:srgbClr val="A6A6A6"/>
                </a:solidFill>
                <a:latin typeface="Courier"/>
                <a:cs typeface="Courier"/>
              </a:rPr>
              <a:t>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na$ba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nana$</a:t>
            </a:r>
            <a:r>
              <a:rPr lang="en-US" sz="2100" spc="300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6-mers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484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banan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a$bbna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anaaba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anaaa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bannna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b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6-mer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6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6CC93-CC31-4E42-897F-190A7483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0027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</a:t>
            </a:r>
            <a:r>
              <a:rPr lang="en-US" dirty="0"/>
              <a:t> down </a:t>
            </a:r>
            <a:r>
              <a:rPr lang="en-US" i="1" dirty="0"/>
              <a:t>Genome.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 err="1">
                <a:latin typeface="Courier"/>
                <a:cs typeface="Courier"/>
              </a:rPr>
              <a:t>anas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rgbClr val="A6A6A6"/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6DD27D-47F2-4F45-BDF2-6D5D32C1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137936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$banan</a:t>
            </a:r>
            <a:r>
              <a:rPr lang="en-US" sz="2100" b="1" spc="300" dirty="0"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a$bana</a:t>
            </a:r>
            <a:r>
              <a:rPr lang="en-US" sz="2100" b="1" spc="300" dirty="0" err="1">
                <a:latin typeface="Courier"/>
                <a:cs typeface="Courier"/>
              </a:rPr>
              <a:t>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ana$ba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anana$</a:t>
            </a:r>
            <a:r>
              <a:rPr lang="en-US" sz="2100" b="1" spc="300" dirty="0" err="1">
                <a:latin typeface="Courier"/>
                <a:cs typeface="Courier"/>
              </a:rPr>
              <a:t>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banana</a:t>
            </a:r>
            <a:r>
              <a:rPr lang="en-US" sz="2100" b="1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na$ban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nana$b</a:t>
            </a:r>
            <a:r>
              <a:rPr lang="en-US" sz="2100" b="1" spc="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endParaRPr lang="en-US" sz="2100" b="1" spc="3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913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 err="1">
                <a:latin typeface="Courier"/>
                <a:cs typeface="Courier"/>
              </a:rPr>
              <a:t>a$bana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nana$b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$</a:t>
            </a:r>
            <a:r>
              <a:rPr lang="en-US" sz="2100" spc="300" dirty="0" err="1">
                <a:latin typeface="Courier"/>
                <a:cs typeface="Courier"/>
              </a:rPr>
              <a:t>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ana$ba</a:t>
            </a:r>
            <a:endParaRPr lang="en-US" sz="2100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rgbClr val="000000"/>
                </a:solidFill>
                <a:latin typeface="Courier"/>
                <a:cs typeface="Courier"/>
              </a:rPr>
              <a:t>anana</a:t>
            </a:r>
            <a:r>
              <a:rPr lang="en-US" sz="21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82712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4423" y="2700867"/>
            <a:ext cx="91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6-mers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20267" y="2667000"/>
            <a:ext cx="671689" cy="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48489" y="2686756"/>
            <a:ext cx="61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4844" y="1447800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banan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a$bbna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anaaba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anaaa</a:t>
            </a:r>
            <a: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  <a:t>$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bannna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na$ban</a:t>
            </a:r>
            <a:br>
              <a:rPr lang="en-US" sz="2100" b="1" spc="3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2100" b="1" spc="300" dirty="0" err="1">
                <a:solidFill>
                  <a:srgbClr val="008000"/>
                </a:solidFill>
                <a:latin typeface="Courier"/>
                <a:cs typeface="Courier"/>
              </a:rPr>
              <a:t>nana$b</a:t>
            </a:r>
            <a:endParaRPr lang="en-US" sz="2100" b="1" spc="3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6-mer composition of the circular string </a:t>
            </a:r>
            <a:r>
              <a:rPr lang="en-US" dirty="0">
                <a:latin typeface="Courier"/>
                <a:cs typeface="Courier"/>
              </a:rPr>
              <a:t>banana$</a:t>
            </a:r>
          </a:p>
          <a:p>
            <a:r>
              <a:rPr lang="en-US" dirty="0">
                <a:cs typeface="Calibri"/>
              </a:rPr>
              <a:t>Sorting gives us the first 6 columns of the matrix.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86839-2D58-4348-B3DF-61F0F690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2661457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a$banan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ana$ban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anana$b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na$bana</a:t>
            </a:r>
            <a:endParaRPr lang="en-US" sz="2100" b="1" spc="300" dirty="0">
              <a:latin typeface="Courier"/>
              <a:cs typeface="Courier"/>
            </a:endParaRPr>
          </a:p>
          <a:p>
            <a:pPr algn="ctr"/>
            <a:r>
              <a:rPr lang="en-US" sz="2100" b="1" spc="300" dirty="0" err="1">
                <a:latin typeface="Courier"/>
                <a:cs typeface="Courier"/>
              </a:rPr>
              <a:t>nana$ba</a:t>
            </a:r>
            <a:endParaRPr lang="en-US" sz="2100" b="1" spc="300" dirty="0">
              <a:latin typeface="Courier"/>
              <a:cs typeface="Courier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the entire matrix!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611C9-C72D-FD43-80F4-6E9A9B19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291824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 </a:t>
            </a:r>
            <a:r>
              <a:rPr lang="en-US" dirty="0">
                <a:latin typeface="Courier"/>
                <a:cs typeface="Courier"/>
              </a:rPr>
              <a:t>banana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4555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sz="2100" b="1" spc="300" dirty="0">
                <a:latin typeface="Courier"/>
                <a:cs typeface="Courier"/>
              </a:rPr>
              <a:t>banana</a:t>
            </a: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a$banan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ana$ban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anana$b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na$bana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nana$ba</a:t>
            </a:r>
            <a:endParaRPr lang="en-US" sz="2100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229600" cy="2438400"/>
          </a:xfrm>
        </p:spPr>
        <p:txBody>
          <a:bodyPr>
            <a:noAutofit/>
          </a:bodyPr>
          <a:lstStyle/>
          <a:p>
            <a:r>
              <a:rPr lang="en-US" dirty="0"/>
              <a:t>We now know the entire matrix!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alibri"/>
                <a:cs typeface="Calibri"/>
              </a:rPr>
              <a:t>Taking all elements in the first row (after </a:t>
            </a:r>
            <a:r>
              <a:rPr lang="en-US" dirty="0">
                <a:latin typeface="Courier"/>
                <a:cs typeface="Courier"/>
              </a:rPr>
              <a:t>$</a:t>
            </a:r>
            <a:r>
              <a:rPr lang="en-US" dirty="0">
                <a:latin typeface="Calibri"/>
                <a:cs typeface="Calibri"/>
              </a:rPr>
              <a:t>) produces </a:t>
            </a:r>
            <a:r>
              <a:rPr lang="en-US" dirty="0">
                <a:latin typeface="Courier"/>
                <a:cs typeface="Courier"/>
              </a:rPr>
              <a:t>banana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791C8-5461-0841-A0B5-B2F321DF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61772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Memory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Autofit/>
          </a:bodyPr>
          <a:lstStyle/>
          <a:p>
            <a:r>
              <a:rPr lang="en-US" dirty="0"/>
              <a:t>Reconstructing </a:t>
            </a:r>
            <a:r>
              <a:rPr lang="en-US" i="1" dirty="0"/>
              <a:t>Genome</a:t>
            </a:r>
            <a:r>
              <a:rPr lang="en-US" dirty="0"/>
              <a:t> from </a:t>
            </a:r>
            <a:r>
              <a:rPr lang="en-US" i="1" dirty="0"/>
              <a:t>BWT</a:t>
            </a:r>
            <a:r>
              <a:rPr lang="en-US" dirty="0"/>
              <a:t>(</a:t>
            </a:r>
            <a:r>
              <a:rPr lang="en-US" i="1" dirty="0"/>
              <a:t>Genome</a:t>
            </a:r>
            <a:r>
              <a:rPr lang="en-US" dirty="0"/>
              <a:t>) required us to store |</a:t>
            </a:r>
            <a:r>
              <a:rPr lang="en-US" i="1" dirty="0"/>
              <a:t>Genome</a:t>
            </a:r>
            <a:r>
              <a:rPr lang="en-US" dirty="0"/>
              <a:t>| copies of </a:t>
            </a:r>
            <a:br>
              <a:rPr lang="en-US" dirty="0"/>
            </a:br>
            <a:r>
              <a:rPr lang="en-US" dirty="0"/>
              <a:t>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invert BWT with less space?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4047" y="3055709"/>
            <a:ext cx="1752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spc="300" dirty="0">
                <a:latin typeface="Courier"/>
                <a:cs typeface="Courier"/>
              </a:rPr>
              <a:t>$banana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a$banan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ana$ban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anana$b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>
                <a:latin typeface="Courier"/>
                <a:cs typeface="Courier"/>
              </a:rPr>
              <a:t>banana$</a:t>
            </a: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na$bana</a:t>
            </a:r>
            <a:endParaRPr lang="en-US" sz="2100" spc="300" dirty="0">
              <a:latin typeface="Courier"/>
              <a:cs typeface="Courier"/>
            </a:endParaRPr>
          </a:p>
          <a:p>
            <a:pPr algn="ctr"/>
            <a:r>
              <a:rPr lang="en-US" sz="2100" spc="300" dirty="0" err="1">
                <a:latin typeface="Courier"/>
                <a:cs typeface="Courier"/>
              </a:rPr>
              <a:t>nana$ba</a:t>
            </a:r>
            <a:endParaRPr lang="en-US" sz="2100" spc="300" dirty="0">
              <a:latin typeface="Courier"/>
              <a:cs typeface="Courier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FA2A8-EB22-4245-BBE3-2130A190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4917493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62E39-53FB-0941-91BA-57F7D138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2182287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673F-D09F-424F-A781-B0ADD64B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369293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bananas$panam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0E649-4C40-3641-AC58-D76AF30D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7204355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mabananas$pan</a:t>
            </a:r>
            <a:endParaRPr lang="en-US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456CA-72E0-BC4A-8101-D1E9850F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namabananas$p</a:t>
            </a:r>
            <a:endParaRPr lang="en-US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D6D6B-7352-014C-97F9-0712859B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5BBB6-C6FF-5D48-B50E-F31D0188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</a:t>
            </a:r>
            <a:r>
              <a:rPr lang="en-US" dirty="0"/>
              <a:t> down </a:t>
            </a:r>
            <a:r>
              <a:rPr lang="en-US" i="1" dirty="0"/>
              <a:t>Genome.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 err="1">
                <a:latin typeface="Courier"/>
                <a:cs typeface="Courier"/>
              </a:rPr>
              <a:t>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3600" spc="600" dirty="0">
                <a:solidFill>
                  <a:srgbClr val="A6A6A6"/>
                </a:solidFill>
                <a:latin typeface="Courier"/>
                <a:cs typeface="Courier"/>
              </a:rPr>
              <a:t>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D60E7B-1974-3448-889C-ADDB75E8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175840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endParaRPr lang="en-US" spc="300" dirty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06D7D-7975-4448-93AB-440DBEF8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5518087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56930-00BB-F643-BFFD-9517E93F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4864430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8200" y="1645354"/>
            <a:ext cx="274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 err="1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endParaRPr lang="en-US" b="1" spc="300" dirty="0">
              <a:solidFill>
                <a:srgbClr val="008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 err="1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endParaRPr lang="en-US" b="1" spc="300" dirty="0">
              <a:solidFill>
                <a:srgbClr val="FF0000"/>
              </a:solidFill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ct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3FDFA-D1E7-4540-A0E4-DE4C44D5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3319445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7E82F-4652-9147-AE09-5E087DC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4947595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Chop off</a:t>
            </a:r>
            <a:r>
              <a:rPr lang="en-US" sz="2000" b="1" dirty="0">
                <a:solidFill>
                  <a:srgbClr val="0000FF"/>
                </a:solidFill>
              </a:rPr>
              <a:t> 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F28E3-99C6-3F47-A610-1314596A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353843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Chop off</a:t>
            </a:r>
            <a:r>
              <a:rPr lang="en-US" sz="2000" b="1" dirty="0">
                <a:solidFill>
                  <a:srgbClr val="0000FF"/>
                </a:solidFill>
              </a:rPr>
              <a:t> 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CEB9C-43FD-4343-BF50-8E3C476C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2092209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Chop off</a:t>
            </a:r>
            <a:r>
              <a:rPr lang="en-US" sz="2000" b="1" dirty="0">
                <a:solidFill>
                  <a:srgbClr val="0000FF"/>
                </a:solidFill>
              </a:rPr>
              <a:t>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>
                <a:latin typeface="Courier"/>
                <a:cs typeface="Courier"/>
              </a:rPr>
              <a:t>bananas$panam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mabananas$pan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s$panamabanan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Add </a:t>
            </a:r>
            <a:r>
              <a:rPr lang="en-US" sz="2000" b="1" dirty="0">
                <a:solidFill>
                  <a:srgbClr val="0000FF"/>
                </a:solidFill>
              </a:rPr>
              <a:t>a</a:t>
            </a:r>
            <a:br>
              <a:rPr lang="en-US" sz="2000" dirty="0"/>
            </a:br>
            <a:r>
              <a:rPr lang="en-US" sz="2000" dirty="0"/>
              <a:t>to end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14FBB-416D-6F4B-966B-7208E1C1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252117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bananas$panam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mabananas$pan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namabananas$p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nanas$panamab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nas$panamaban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latin typeface="Courier"/>
                <a:cs typeface="Courier"/>
              </a:rPr>
              <a:t>s$panamabanan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m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n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latin typeface="Courier"/>
                <a:cs typeface="Courier"/>
              </a:rPr>
              <a:t>s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 err="1">
                <a:latin typeface="Courier"/>
                <a:cs typeface="Courier"/>
              </a:rPr>
              <a:t>a</a:t>
            </a:r>
            <a:endParaRPr lang="en-US" spc="3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bananas$panam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mabananas$pan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namabananas$p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nanas$panamab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nas$panamaban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s$panamabanan</a:t>
            </a:r>
            <a:endParaRPr lang="en-US" spc="3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Chop off</a:t>
            </a:r>
            <a:r>
              <a:rPr lang="en-US" sz="2000" b="1" dirty="0">
                <a:solidFill>
                  <a:srgbClr val="0000FF"/>
                </a:solidFill>
              </a:rPr>
              <a:t>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>
                <a:latin typeface="Courier"/>
                <a:cs typeface="Courier"/>
              </a:rPr>
              <a:t>bananas$panam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mabananas$pan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s$panamabanan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Add </a:t>
            </a:r>
            <a:r>
              <a:rPr lang="en-US" sz="2000" b="1" dirty="0">
                <a:solidFill>
                  <a:srgbClr val="0000FF"/>
                </a:solidFill>
              </a:rPr>
              <a:t>a</a:t>
            </a:r>
            <a:br>
              <a:rPr lang="en-US" sz="2000" dirty="0"/>
            </a:br>
            <a:r>
              <a:rPr lang="en-US" sz="2000" dirty="0"/>
              <a:t>to 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4489" y="4893732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283EF-A8D4-7C4C-BD1F-895234A8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0493776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956" y="1645354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 err="1">
                <a:latin typeface="Courier"/>
                <a:cs typeface="Courier"/>
              </a:rPr>
              <a:t>s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 err="1">
                <a:latin typeface="Courier"/>
                <a:cs typeface="Courier"/>
              </a:rPr>
              <a:t>m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2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3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 err="1">
                <a:latin typeface="Courier"/>
                <a:cs typeface="Courier"/>
              </a:rPr>
              <a:t>p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4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 err="1">
                <a:latin typeface="Courier"/>
                <a:cs typeface="Courier"/>
              </a:rPr>
              <a:t>b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5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6 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</a:t>
            </a:r>
            <a:r>
              <a:rPr lang="en-US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</a:t>
            </a:r>
            <a:r>
              <a:rPr lang="en-US" spc="300" dirty="0" err="1">
                <a:latin typeface="Courier"/>
                <a:cs typeface="Courier"/>
              </a:rPr>
              <a:t>n</a:t>
            </a:r>
            <a:endParaRPr lang="en-US" spc="300" dirty="0"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bananas$panam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mabananas$pan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nas$panamaban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latin typeface="Courier"/>
                <a:cs typeface="Courier"/>
              </a:rPr>
              <a:t>p</a:t>
            </a:r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</a:p>
          <a:p>
            <a:pPr algn="r"/>
            <a:r>
              <a:rPr lang="en-US" spc="300" dirty="0" err="1">
                <a:solidFill>
                  <a:srgbClr val="000000"/>
                </a:solidFill>
                <a:latin typeface="Courier"/>
                <a:cs typeface="Courier"/>
              </a:rPr>
              <a:t>s$panamabanan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067" y="5791200"/>
            <a:ext cx="267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strings are sorted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73312" y="2362200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46135" y="1371600"/>
            <a:ext cx="2590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bananas$panam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namabananas$p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  <a:p>
            <a:pPr algn="r"/>
            <a:r>
              <a:rPr lang="en-US" spc="300" dirty="0" err="1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endParaRPr lang="en-US" spc="3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023" y="274320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Chop off</a:t>
            </a:r>
            <a:r>
              <a:rPr lang="en-US" sz="2000" b="1" dirty="0">
                <a:solidFill>
                  <a:srgbClr val="0000FF"/>
                </a:solidFill>
              </a:rPr>
              <a:t>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06267" y="1848556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357508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 err="1">
                <a:latin typeface="Courier"/>
                <a:cs typeface="Courier"/>
              </a:rPr>
              <a:t>bananas$panam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mabananas$pan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namabananas$p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nanas$panamab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nas$panamaban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pc="300" dirty="0" err="1">
                <a:latin typeface="Courier"/>
                <a:cs typeface="Courier"/>
              </a:rPr>
              <a:t>s$panamabanan</a:t>
            </a:r>
            <a:r>
              <a:rPr lang="en-US" b="1" spc="300" dirty="0" err="1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endParaRPr lang="en-US" b="1" spc="3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0800" y="3248378"/>
            <a:ext cx="0" cy="10188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1697" y="3352800"/>
            <a:ext cx="86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Add </a:t>
            </a:r>
            <a:r>
              <a:rPr lang="en-US" sz="2000" b="1" dirty="0">
                <a:solidFill>
                  <a:srgbClr val="0000FF"/>
                </a:solidFill>
              </a:rPr>
              <a:t>a</a:t>
            </a:r>
            <a:br>
              <a:rPr lang="en-US" sz="2000" dirty="0"/>
            </a:br>
            <a:r>
              <a:rPr lang="en-US" sz="2000" dirty="0"/>
              <a:t>to 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4489" y="4893732"/>
            <a:ext cx="857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Still</a:t>
            </a:r>
            <a:br>
              <a:rPr lang="en-US" sz="2000" dirty="0"/>
            </a:br>
            <a:r>
              <a:rPr lang="en-US" sz="2000" dirty="0"/>
              <a:t>sorted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810000" y="4780844"/>
            <a:ext cx="1066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24111" y="3849512"/>
            <a:ext cx="1110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Ordering</a:t>
            </a:r>
            <a:br>
              <a:rPr lang="en-US" sz="2000" dirty="0"/>
            </a:br>
            <a:r>
              <a:rPr lang="en-US" sz="2000" dirty="0"/>
              <a:t>doesn’t</a:t>
            </a:r>
            <a:br>
              <a:rPr lang="en-US" sz="2000" dirty="0"/>
            </a:br>
            <a:r>
              <a:rPr lang="en-US" sz="2000" dirty="0"/>
              <a:t>change!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7222" y="3572934"/>
            <a:ext cx="3231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endParaRPr lang="en-US" b="1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A48EB-73FE-6A44-91D6-56CFD9FF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979650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True in General?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b="1" dirty="0"/>
              <a:t>First-Last Property</a:t>
            </a:r>
            <a:r>
              <a:rPr lang="en-US" dirty="0"/>
              <a:t>: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br>
              <a:rPr lang="en-US" dirty="0"/>
            </a:br>
            <a:r>
              <a:rPr lang="en-US" dirty="0"/>
              <a:t>occurrence of </a:t>
            </a:r>
            <a:r>
              <a:rPr lang="en-US" i="1" dirty="0"/>
              <a:t>symbol </a:t>
            </a:r>
            <a:r>
              <a:rPr lang="en-US" dirty="0"/>
              <a:t>in</a:t>
            </a:r>
            <a:br>
              <a:rPr lang="en-US" dirty="0"/>
            </a:br>
            <a:r>
              <a:rPr lang="en-US" i="1" dirty="0" err="1"/>
              <a:t>FirstColumn</a:t>
            </a:r>
            <a:r>
              <a:rPr lang="en-US" i="1" dirty="0"/>
              <a:t> </a:t>
            </a:r>
            <a:r>
              <a:rPr lang="en-US" dirty="0"/>
              <a:t>and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br>
              <a:rPr lang="en-US" dirty="0"/>
            </a:br>
            <a:r>
              <a:rPr lang="en-US" dirty="0"/>
              <a:t>occurrence of </a:t>
            </a:r>
            <a:r>
              <a:rPr lang="en-US" i="1" dirty="0"/>
              <a:t>symbol </a:t>
            </a:r>
            <a:r>
              <a:rPr lang="en-US" dirty="0"/>
              <a:t>in</a:t>
            </a:r>
            <a:br>
              <a:rPr lang="en-US" dirty="0"/>
            </a:br>
            <a:r>
              <a:rPr lang="en-US" i="1" dirty="0" err="1"/>
              <a:t>LastColumn</a:t>
            </a:r>
            <a:r>
              <a:rPr lang="en-US" i="1" dirty="0"/>
              <a:t> </a:t>
            </a:r>
            <a:r>
              <a:rPr lang="en-US" dirty="0"/>
              <a:t>correspond to</a:t>
            </a:r>
            <a:br>
              <a:rPr lang="en-US" dirty="0"/>
            </a:br>
            <a:r>
              <a:rPr lang="en-US" dirty="0"/>
              <a:t>the same position of </a:t>
            </a:r>
            <a:r>
              <a:rPr lang="en-US" i="1" dirty="0"/>
              <a:t>symbol</a:t>
            </a:r>
            <a:br>
              <a:rPr lang="en-US" i="1" dirty="0"/>
            </a:br>
            <a:r>
              <a:rPr lang="en-US" dirty="0"/>
              <a:t>in </a:t>
            </a:r>
            <a:r>
              <a:rPr lang="en-US" i="1" dirty="0"/>
              <a:t>Genome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81889" y="1574799"/>
            <a:ext cx="3009900" cy="5170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Courier"/>
                <a:cs typeface="Courier"/>
              </a:rPr>
              <a:t>$</a:t>
            </a:r>
            <a:r>
              <a:rPr lang="en-US" sz="2200" b="1" baseline="-25000" dirty="0"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200" b="1" dirty="0">
                <a:solidFill>
                  <a:srgbClr val="660066"/>
                </a:solidFill>
                <a:latin typeface="Courier"/>
                <a:cs typeface="Courier"/>
              </a:rPr>
              <a:t>s</a:t>
            </a:r>
            <a:r>
              <a:rPr lang="en-US" sz="2200" b="1" baseline="-25000" dirty="0">
                <a:solidFill>
                  <a:srgbClr val="66006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bananas$pana</a:t>
            </a:r>
            <a:r>
              <a:rPr lang="en-US" sz="2200" b="1" dirty="0">
                <a:solidFill>
                  <a:schemeClr val="accent3"/>
                </a:solidFill>
                <a:latin typeface="Courier"/>
                <a:cs typeface="Courier"/>
              </a:rPr>
              <a:t>m</a:t>
            </a:r>
            <a:r>
              <a:rPr lang="en-US" sz="2200" b="1" baseline="-25000" dirty="0">
                <a:solidFill>
                  <a:schemeClr val="accent3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mabananas$pa</a:t>
            </a:r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1</a:t>
            </a:r>
            <a:endParaRPr lang="en-US" sz="22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namabananas$</a:t>
            </a:r>
            <a:r>
              <a:rPr lang="en-US" sz="2200" b="1" dirty="0">
                <a:solidFill>
                  <a:srgbClr val="FFC000"/>
                </a:solidFill>
                <a:latin typeface="Courier"/>
                <a:cs typeface="Courier"/>
              </a:rPr>
              <a:t>p</a:t>
            </a:r>
            <a:r>
              <a:rPr lang="en-US" sz="2200" b="1" baseline="-25000" dirty="0">
                <a:solidFill>
                  <a:srgbClr val="FFC000"/>
                </a:solidFill>
                <a:latin typeface="Courier"/>
                <a:cs typeface="Courier"/>
              </a:rPr>
              <a:t>1</a:t>
            </a:r>
            <a:b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nanas$panama</a:t>
            </a:r>
            <a:r>
              <a:rPr lang="en-US" sz="2200" b="1" dirty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en-US" sz="2200" b="1" baseline="-25000" dirty="0">
                <a:solidFill>
                  <a:srgbClr val="8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nas$panamaba</a:t>
            </a:r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2</a:t>
            </a:r>
            <a:endParaRPr lang="en-US" sz="2200" b="1" dirty="0">
              <a:latin typeface="Courier"/>
              <a:cs typeface="Courier"/>
            </a:endParaRPr>
          </a:p>
          <a:p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s$panamabana</a:t>
            </a:r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3</a:t>
            </a:r>
            <a:endParaRPr lang="en-US" sz="2200" b="1" dirty="0">
              <a:latin typeface="Courier"/>
              <a:cs typeface="Courier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en-US" sz="2200" b="1" baseline="-25000" dirty="0">
                <a:solidFill>
                  <a:srgbClr val="80000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ananas$panam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200" b="1" dirty="0">
                <a:solidFill>
                  <a:schemeClr val="accent3"/>
                </a:solidFill>
                <a:latin typeface="Courier"/>
                <a:cs typeface="Courier"/>
              </a:rPr>
              <a:t>m</a:t>
            </a:r>
            <a:r>
              <a:rPr lang="en-US" sz="2200" b="1" baseline="-25000" dirty="0">
                <a:solidFill>
                  <a:schemeClr val="accent3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abananas$pan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amabananas$p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endParaRPr lang="en-US" sz="22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2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anas$panamab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200" b="1" dirty="0">
                <a:solidFill>
                  <a:srgbClr val="C00000"/>
                </a:solidFill>
                <a:latin typeface="Courier"/>
                <a:cs typeface="Courier"/>
              </a:rPr>
              <a:t>n</a:t>
            </a:r>
            <a:r>
              <a:rPr lang="en-US" sz="2200" b="1" baseline="-25000" dirty="0">
                <a:solidFill>
                  <a:srgbClr val="C00000"/>
                </a:solidFill>
                <a:latin typeface="Courier"/>
                <a:cs typeface="Courier"/>
              </a:rPr>
              <a:t>3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as$panamaban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endParaRPr lang="en-US" sz="22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200" b="1" dirty="0">
                <a:solidFill>
                  <a:srgbClr val="FFC000"/>
                </a:solidFill>
                <a:latin typeface="Courier"/>
                <a:cs typeface="Courier"/>
              </a:rPr>
              <a:t>p</a:t>
            </a:r>
            <a:r>
              <a:rPr lang="en-US" sz="2200" b="1" baseline="-25000" dirty="0">
                <a:solidFill>
                  <a:srgbClr val="FFC00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anamabananas</a:t>
            </a:r>
            <a:r>
              <a:rPr lang="en-US" sz="2200" b="1" dirty="0">
                <a:latin typeface="Courier"/>
                <a:cs typeface="Courier"/>
              </a:rPr>
              <a:t>$</a:t>
            </a:r>
            <a:r>
              <a:rPr lang="en-US" sz="2200" b="1" baseline="-25000" dirty="0">
                <a:latin typeface="Courier"/>
                <a:cs typeface="Courier"/>
              </a:rPr>
              <a:t>1</a:t>
            </a:r>
          </a:p>
          <a:p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s</a:t>
            </a:r>
            <a:r>
              <a:rPr lang="en-US" sz="2200" b="1" baseline="-25000" dirty="0">
                <a:solidFill>
                  <a:srgbClr val="7030A0"/>
                </a:solidFill>
                <a:latin typeface="Courier"/>
                <a:cs typeface="Courier"/>
              </a:rPr>
              <a:t>1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$panamabanan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sz="2200" b="1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  <a:p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3B726-0725-A24E-9C6A-FFE3F995D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4537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Costs Plummet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89" y="1261533"/>
            <a:ext cx="7239000" cy="5429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32A79-BA4E-6E40-9A76-F79D81E1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398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</a:t>
            </a:r>
            <a:r>
              <a:rPr lang="en-US" dirty="0"/>
              <a:t> down </a:t>
            </a:r>
            <a:r>
              <a:rPr lang="en-US" i="1" dirty="0"/>
              <a:t>Genome.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3600" spc="600" dirty="0" err="1">
                <a:latin typeface="Courier"/>
                <a:cs typeface="Courier"/>
              </a:rPr>
              <a:t>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nan</a:t>
            </a:r>
            <a:r>
              <a:rPr lang="en-US" sz="3600" spc="600" dirty="0">
                <a:solidFill>
                  <a:srgbClr val="A6A6A6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BCC3EC-D31E-654D-A1A2-03F6A14B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6564030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2D0A2-B7B4-BB46-B7C1-32AED4F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5711554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B5BAC-0531-F243-BE07-3863DD42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2797709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B7DFCC-2651-AC49-B6D4-DA9FBF1A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206037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778CE-1216-954E-A8CD-98816B92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5480238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s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7EBBF-3781-E145-9EA4-6B79DC1B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2102547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91385-D992-3F4C-8531-90B67862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7853581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9A60B-846B-2545-8A21-74A32834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6388935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D1376-75D7-344E-81CF-9348607E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649741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4D8D5-206E-4F4B-9000-56F8F0CE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8328853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72DCF-92EF-D34E-8D4E-DDA4F873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514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</a:t>
            </a:r>
            <a:r>
              <a:rPr lang="en-US" dirty="0"/>
              <a:t> down </a:t>
            </a:r>
            <a:r>
              <a:rPr lang="en-US" i="1" dirty="0"/>
              <a:t>Genome.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</a:t>
            </a:r>
            <a:r>
              <a:rPr lang="en-US" sz="3600" b="1" spc="600" dirty="0" err="1">
                <a:solidFill>
                  <a:srgbClr val="008000"/>
                </a:solidFill>
                <a:latin typeface="Courier"/>
                <a:cs typeface="Courier"/>
              </a:rPr>
              <a:t>nana</a:t>
            </a:r>
            <a:r>
              <a:rPr lang="en-US" sz="3600" spc="600" dirty="0" err="1">
                <a:latin typeface="Courier"/>
                <a:cs typeface="Courier"/>
              </a:rPr>
              <a:t>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 </a:t>
            </a:r>
            <a:r>
              <a:rPr lang="en-US" sz="3600" b="1" spc="600" dirty="0">
                <a:solidFill>
                  <a:srgbClr val="008000"/>
                </a:solidFill>
                <a:latin typeface="Courier"/>
                <a:cs typeface="Courier"/>
              </a:rPr>
              <a:t>nana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452A47-E567-A94E-A293-E5C35AAB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6633336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755F-79DB-2546-BAE4-3BE90F21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2192314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8D1F4-F1E6-2B42-8A66-FAC4A55B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5079073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75197-D109-0C44-A657-7B386B2A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6973323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27575-F695-4549-86B9-03A210A3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0983133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6E71B-934E-B645-BD51-242C8777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7567759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C039E-D022-1F46-8558-0EC6570E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5699546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FE51B-6CA0-E240-A5A9-BD57187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9222485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44E93-A5C2-144B-9EDB-BE494326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9348798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FA61D-52E4-BE47-894B-521A0630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2572726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AECAA-3D48-F549-B633-3DEB4784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53919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Brute Force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/>
              <a:t>We can simply iterate a brute force approach method, sliding each </a:t>
            </a:r>
            <a:r>
              <a:rPr lang="en-US" i="1" dirty="0"/>
              <a:t>Pattern </a:t>
            </a:r>
            <a:r>
              <a:rPr lang="en-US" dirty="0"/>
              <a:t>down </a:t>
            </a:r>
            <a:r>
              <a:rPr lang="en-US" i="1" dirty="0"/>
              <a:t>Genome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Note</a:t>
            </a:r>
            <a:r>
              <a:rPr lang="en-US" dirty="0"/>
              <a:t>: we use words instead of DNA strings for convenience.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971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err="1">
                <a:latin typeface="Courier"/>
                <a:cs typeface="Courier"/>
              </a:rPr>
              <a:t>panamaban</a:t>
            </a:r>
            <a:r>
              <a:rPr lang="en-US" sz="3600" b="1" spc="6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3600" spc="600" dirty="0" err="1">
                <a:latin typeface="Courier"/>
                <a:cs typeface="Courier"/>
              </a:rPr>
              <a:t>nas</a:t>
            </a:r>
            <a:endParaRPr lang="en-US" sz="3600" spc="600" dirty="0">
              <a:latin typeface="Courier"/>
              <a:cs typeface="Courier"/>
            </a:endParaRPr>
          </a:p>
          <a:p>
            <a:r>
              <a:rPr lang="en-US" sz="3600" spc="600" dirty="0">
                <a:latin typeface="Courier"/>
                <a:cs typeface="Courier"/>
              </a:rPr>
              <a:t>         </a:t>
            </a:r>
            <a:r>
              <a:rPr lang="en-US" sz="3600" b="1" spc="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36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ana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0044" y="3626240"/>
            <a:ext cx="135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Pattern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44366" y="3045800"/>
            <a:ext cx="142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Genome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1F1BF6-A893-034B-AB90-0D83E234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808484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356F8-0C7A-5F41-8D98-F73BC76F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7014435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D22B3-B992-084B-BEE9-1285DE97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899747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118A6-44A6-B74C-9471-FA60F543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1696851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412F5-E832-D249-8316-6F25F4A1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24343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CF64B-9A13-4B40-B9B8-266C2DFF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5555575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AD63D-4596-D54F-8AF9-16D60945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1474392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F34FE-EE45-9D48-805D-AABF18E1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2526705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1A52F-6518-7D4B-9ED8-DEE72006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8741912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b="1" spc="300" dirty="0">
                <a:solidFill>
                  <a:srgbClr val="0000FF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6A881-6C1E-3B4F-BEF2-F4E6DE18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055991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BWT Decompression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0046" y="15494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4889" y="17018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689" y="2201334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1933" y="29915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746" y="385915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6822" y="4649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8756" y="514891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4911" y="532953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0822" y="5125156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6111" y="388738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3638" y="2983090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3244" y="2235201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60" y="171144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19" name="Arc 18"/>
          <p:cNvSpPr/>
          <p:nvPr/>
        </p:nvSpPr>
        <p:spPr>
          <a:xfrm>
            <a:off x="5743222" y="2771422"/>
            <a:ext cx="1752600" cy="1752600"/>
          </a:xfrm>
          <a:prstGeom prst="arc">
            <a:avLst>
              <a:gd name="adj1" fmla="val 18272254"/>
              <a:gd name="adj2" fmla="val 14046788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3123192">
            <a:off x="6075146" y="2727991"/>
            <a:ext cx="274320" cy="27432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645354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67111" y="465384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5827888"/>
            <a:ext cx="8534400" cy="685800"/>
          </a:xfrm>
        </p:spPr>
        <p:txBody>
          <a:bodyPr>
            <a:noAutofit/>
          </a:bodyPr>
          <a:lstStyle/>
          <a:p>
            <a:r>
              <a:rPr lang="en-US" dirty="0"/>
              <a:t>Memory: 2|</a:t>
            </a:r>
            <a:r>
              <a:rPr lang="en-US" i="1" dirty="0"/>
              <a:t>Genome</a:t>
            </a:r>
            <a:r>
              <a:rPr lang="en-US" dirty="0"/>
              <a:t>| = O(|</a:t>
            </a:r>
            <a:r>
              <a:rPr lang="en-US" i="1" dirty="0"/>
              <a:t>Genome</a:t>
            </a:r>
            <a:r>
              <a:rPr lang="en-US" dirty="0"/>
              <a:t>|).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F772B-5E1E-D74C-A9F4-3F6878DD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734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Easy!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52600"/>
            <a:ext cx="2590800" cy="45118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5668E-FA61-3F47-8B87-0AD9D06B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4764643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Should Son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Autofit/>
          </a:bodyPr>
          <a:lstStyle/>
          <a:p>
            <a:r>
              <a:rPr lang="en-US" dirty="0"/>
              <a:t>What happened to pattern matching?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56" y="2541344"/>
            <a:ext cx="4038600" cy="39271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EA7F5-9948-5546-A4B3-1E437CF9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500830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2DC356-6FA3-6447-8732-150921E9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7588826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Recalling Our Goal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Suffix Tree Pattern Matching:</a:t>
            </a:r>
          </a:p>
          <a:p>
            <a:pPr lvl="1"/>
            <a:r>
              <a:rPr lang="en-US" dirty="0"/>
              <a:t>Runtime: O(|</a:t>
            </a:r>
            <a:r>
              <a:rPr lang="en-US" i="1" dirty="0"/>
              <a:t>Genome</a:t>
            </a:r>
            <a:r>
              <a:rPr lang="en-US" dirty="0"/>
              <a:t>| + |</a:t>
            </a:r>
            <a:r>
              <a:rPr lang="en-US" i="1" dirty="0"/>
              <a:t>Patterns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Memory: O(|</a:t>
            </a:r>
            <a:r>
              <a:rPr lang="en-US" i="1" dirty="0"/>
              <a:t>Genome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Problem: suffix tree takes 20 x |</a:t>
            </a:r>
            <a:r>
              <a:rPr lang="en-US" i="1" dirty="0"/>
              <a:t>Genome</a:t>
            </a:r>
            <a:r>
              <a:rPr lang="en-US" dirty="0"/>
              <a:t>| space</a:t>
            </a:r>
          </a:p>
          <a:p>
            <a:pPr lvl="1"/>
            <a:endParaRPr lang="en-US" dirty="0"/>
          </a:p>
          <a:p>
            <a:r>
              <a:rPr lang="en-US" dirty="0"/>
              <a:t>Can we use BWT(</a:t>
            </a:r>
            <a:r>
              <a:rPr lang="en-US" i="1" dirty="0"/>
              <a:t>Genome</a:t>
            </a:r>
            <a:r>
              <a:rPr lang="en-US" dirty="0"/>
              <a:t>) as our data structure instead?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1DDC7-B1ED-434A-AA2D-82D636CF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9012776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in </a:t>
            </a:r>
            <a:r>
              <a:rPr lang="en-US" dirty="0" err="1">
                <a:latin typeface="Courier"/>
                <a:cs typeface="Courier"/>
              </a:rPr>
              <a:t>p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>
                <a:latin typeface="Courier"/>
                <a:cs typeface="Courier"/>
              </a:rPr>
              <a:t>mab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dirty="0" err="1">
                <a:latin typeface="Courier"/>
                <a:cs typeface="Courier"/>
              </a:rPr>
              <a:t>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A7ED8-76BD-9B41-A3DE-DCF3EFB9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1118657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29738-60E2-484E-BCD4-6DE79C2A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1555942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an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4412-2673-534A-AAED-E26FDCED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1621218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72560-9D00-FE41-B0D5-97756EDF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0095495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F71BF-FAE7-9B4D-A331-04D5CDD9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8481185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F9BF4-7082-DA49-A9C3-13D72517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8785305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3A551-F09A-164F-AA96-6CB3846F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94047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b="1" dirty="0"/>
              <a:t>Using the </a:t>
            </a:r>
            <a:r>
              <a:rPr lang="en-US" b="1" dirty="0" err="1"/>
              <a:t>Trie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AF70C4-91C7-4749-BF52-AC925E57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2543500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364A2-10C9-774D-8FE8-217767CE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9236440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Pattern Matches Using BWT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98837-E5BA-D24D-B059-2555A925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476044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70FA8-DA84-3A48-9E7C-1932EBCF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9068279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Multiple 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collection of strings </a:t>
            </a:r>
            <a:r>
              <a:rPr lang="en-US" i="1" dirty="0"/>
              <a:t>Patterns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</a:t>
            </a:r>
            <a:r>
              <a:rPr lang="en-US" dirty="0"/>
              <a:t> where one of </a:t>
            </a:r>
            <a:r>
              <a:rPr lang="en-US" i="1" dirty="0"/>
              <a:t>Patterns</a:t>
            </a:r>
            <a:r>
              <a:rPr lang="en-US" dirty="0"/>
              <a:t> appears as a substring.</a:t>
            </a:r>
          </a:p>
          <a:p>
            <a:pPr lvl="1"/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CCD16-AE0B-1D4B-8FF6-CB5B3B6D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1373583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Multiple Pattern Matching Problem:</a:t>
            </a:r>
            <a:endParaRPr lang="en-US" dirty="0"/>
          </a:p>
          <a:p>
            <a:pPr lvl="1"/>
            <a:r>
              <a:rPr lang="en-US" b="1" dirty="0"/>
              <a:t>Input:</a:t>
            </a:r>
            <a:r>
              <a:rPr lang="en-US" dirty="0"/>
              <a:t> A collection of strings </a:t>
            </a:r>
            <a:r>
              <a:rPr lang="en-US" i="1" dirty="0"/>
              <a:t>Patterns</a:t>
            </a:r>
            <a:r>
              <a:rPr lang="en-US" dirty="0"/>
              <a:t> and a string </a:t>
            </a:r>
            <a:r>
              <a:rPr lang="en-US" i="1" dirty="0"/>
              <a:t>Genome.</a:t>
            </a:r>
            <a:endParaRPr lang="en-US" dirty="0"/>
          </a:p>
          <a:p>
            <a:pPr lvl="1"/>
            <a:r>
              <a:rPr lang="en-US" b="1" dirty="0"/>
              <a:t>Output:</a:t>
            </a:r>
            <a:r>
              <a:rPr lang="en-US" dirty="0"/>
              <a:t> All </a:t>
            </a:r>
            <a:r>
              <a:rPr lang="en-US" b="1" dirty="0">
                <a:solidFill>
                  <a:srgbClr val="FF0000"/>
                </a:solidFill>
              </a:rPr>
              <a:t>positions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in </a:t>
            </a:r>
            <a:r>
              <a:rPr lang="en-US" i="1" dirty="0"/>
              <a:t>Genome</a:t>
            </a:r>
            <a:r>
              <a:rPr lang="en-US" dirty="0"/>
              <a:t> where one of </a:t>
            </a:r>
            <a:r>
              <a:rPr lang="en-US" i="1" dirty="0"/>
              <a:t>Patterns</a:t>
            </a:r>
            <a:r>
              <a:rPr lang="en-US" dirty="0"/>
              <a:t> appears as a substring.</a:t>
            </a:r>
          </a:p>
          <a:p>
            <a:pPr lvl="1"/>
            <a:endParaRPr lang="en-US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Where are the </a:t>
            </a:r>
            <a:r>
              <a:rPr lang="en-US" sz="3200" b="1" dirty="0">
                <a:solidFill>
                  <a:srgbClr val="FF0000"/>
                </a:solidFill>
              </a:rPr>
              <a:t>positions</a:t>
            </a:r>
            <a:r>
              <a:rPr lang="en-US" sz="3200" dirty="0"/>
              <a:t>?  BWT has not revealed them.</a:t>
            </a: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7D4BA-B871-0546-8834-CD85A2C2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8246216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Matches?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We know that</a:t>
            </a:r>
            <a:br>
              <a:rPr lang="en-US" dirty="0"/>
            </a:b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occurs 3 times, but</a:t>
            </a:r>
            <a:br>
              <a:rPr lang="en-US" dirty="0"/>
            </a:br>
            <a:r>
              <a:rPr lang="en-US" dirty="0"/>
              <a:t>where?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0" y="1676400"/>
            <a:ext cx="3352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z="2000" spc="300" dirty="0"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AF9E9-5DF5-304F-8FFB-66259F41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2341317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z="2000" spc="300" dirty="0"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6C02-BD54-DB4F-B3C5-A63CA8EF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9784582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bananas$panam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1690511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6CE26-64B2-D24E-8B82-F1E0824D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5455283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3000" b="1" spc="300" dirty="0" err="1">
                <a:latin typeface="Courier"/>
                <a:cs typeface="Courier"/>
              </a:rPr>
              <a:t>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AD22-1D89-D54F-ABFE-296357F0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9194859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3000" b="1" spc="300" dirty="0" err="1">
                <a:latin typeface="Courier"/>
                <a:cs typeface="Courier"/>
              </a:rPr>
              <a:t>amabananas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79AA9-B7FF-7343-8D40-CA4FC8A95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2207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Is Too Slow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/>
              <a:t>The runtime of the brute force approach is too high!</a:t>
            </a:r>
          </a:p>
          <a:p>
            <a:pPr lvl="1"/>
            <a:r>
              <a:rPr lang="en-US" dirty="0"/>
              <a:t>Single </a:t>
            </a:r>
            <a:r>
              <a:rPr lang="en-US" i="1" dirty="0"/>
              <a:t>Pattern</a:t>
            </a:r>
            <a:r>
              <a:rPr lang="en-US" dirty="0"/>
              <a:t>:       O(|</a:t>
            </a:r>
            <a:r>
              <a:rPr lang="en-US" i="1" dirty="0"/>
              <a:t>Genome</a:t>
            </a:r>
            <a:r>
              <a:rPr lang="en-US" dirty="0"/>
              <a:t>| * |</a:t>
            </a:r>
            <a:r>
              <a:rPr lang="en-US" i="1" dirty="0"/>
              <a:t>Pattern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Multiple </a:t>
            </a:r>
            <a:r>
              <a:rPr lang="en-US" i="1" dirty="0"/>
              <a:t>Patterns</a:t>
            </a:r>
            <a:r>
              <a:rPr lang="en-US" dirty="0"/>
              <a:t>: O(|</a:t>
            </a:r>
            <a:r>
              <a:rPr lang="en-US" i="1" dirty="0"/>
              <a:t>Genome</a:t>
            </a:r>
            <a:r>
              <a:rPr lang="en-US" dirty="0"/>
              <a:t>| * |</a:t>
            </a:r>
            <a:r>
              <a:rPr lang="en-US" i="1" dirty="0"/>
              <a:t>Patterns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|</a:t>
            </a:r>
            <a:r>
              <a:rPr lang="en-US" i="1" dirty="0"/>
              <a:t>Patterns</a:t>
            </a:r>
            <a:r>
              <a:rPr lang="en-US" dirty="0"/>
              <a:t>| = combined length of </a:t>
            </a:r>
            <a:r>
              <a:rPr lang="en-US" i="1" dirty="0"/>
              <a:t>Patterns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E88F5-4907-7B4F-92EF-448C84CA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3094109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3000" b="1" spc="300" dirty="0" err="1">
                <a:latin typeface="Courier"/>
                <a:cs typeface="Courier"/>
              </a:rPr>
              <a:t>anamabananas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7A249-44B6-6A42-984B-2520B798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241700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3000" b="1" spc="300" dirty="0" err="1">
                <a:latin typeface="Courier"/>
                <a:cs typeface="Courier"/>
              </a:rPr>
              <a:t>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64966-E607-3E4F-B52D-2D9EDEED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3943368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3000" b="1" spc="300" dirty="0" err="1">
                <a:latin typeface="Courier"/>
                <a:cs typeface="Courier"/>
              </a:rPr>
              <a:t>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9A8DE-02BD-4542-8ED0-6EF5B132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0544468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3000" b="1" spc="300" dirty="0" err="1">
                <a:latin typeface="Courier"/>
                <a:cs typeface="Courier"/>
              </a:rPr>
              <a:t>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93744-AAA1-854D-82C0-E9F6ECF3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114724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3000" b="1" spc="300" dirty="0" err="1">
                <a:latin typeface="Courier"/>
                <a:cs typeface="Courier"/>
              </a:rPr>
              <a:t>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D43-F8BF-364D-8684-B6BD8BBF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3456108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3000" b="1" spc="300" dirty="0" err="1">
                <a:latin typeface="Courier"/>
                <a:cs typeface="Courier"/>
              </a:rPr>
              <a:t>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3D6B7-2C06-2C43-9D1C-C7EB4651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61756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3000" b="1" spc="300" dirty="0" err="1">
                <a:latin typeface="Courier"/>
                <a:cs typeface="Courier"/>
              </a:rPr>
              <a:t>namabananas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06C8-1A97-574F-ABDE-A69DBCB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865324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3000" b="1" spc="300" dirty="0" err="1">
                <a:latin typeface="Courier"/>
                <a:cs typeface="Courier"/>
              </a:rPr>
              <a:t>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AD65-848E-8A45-8DDE-392A8F0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6968889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anamabananas$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3000" b="1" spc="300" dirty="0" err="1">
                <a:latin typeface="Courier"/>
                <a:cs typeface="Courier"/>
              </a:rPr>
              <a:t>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8EB59-0FFA-DD48-B3FE-93B70242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7851026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anamabananas$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spc="300" dirty="0" err="1">
                <a:latin typeface="Courier"/>
                <a:cs typeface="Courier"/>
              </a:rPr>
              <a:t>panamabananas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798A-23AD-854B-B512-5B53A2CF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1837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Travel One at a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2438400"/>
            <a:ext cx="868680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FFFF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b="1" dirty="0">
                <a:solidFill>
                  <a:srgbClr val="FFFFFF"/>
                </a:solidFill>
                <a:latin typeface="Courier"/>
                <a:cs typeface="Courier"/>
              </a:rPr>
              <a:t>C</a:t>
            </a:r>
            <a:r>
              <a:rPr lang="en-US" altLang="en-US" dirty="0">
                <a:solidFill>
                  <a:srgbClr val="FFFFFF"/>
                </a:solidFill>
                <a:latin typeface="Courier"/>
                <a:cs typeface="Courier"/>
              </a:rPr>
              <a:t>ACATCGTAGCTAC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8600" y="1920680"/>
            <a:ext cx="125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Genome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2400" y="2971800"/>
            <a:ext cx="1150189" cy="609600"/>
            <a:chOff x="152400" y="2971800"/>
            <a:chExt cx="1150189" cy="609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2971800"/>
              <a:ext cx="1150189" cy="6096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16312" y="31242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1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2400" y="3644120"/>
            <a:ext cx="1150189" cy="609600"/>
            <a:chOff x="152400" y="3644120"/>
            <a:chExt cx="1150189" cy="609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3644120"/>
              <a:ext cx="1150189" cy="609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2527" y="38100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2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2400" y="4343400"/>
            <a:ext cx="1150189" cy="609600"/>
            <a:chOff x="152400" y="4343400"/>
            <a:chExt cx="1150189" cy="609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4343400"/>
              <a:ext cx="1150189" cy="6096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9800" y="45058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3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5029200"/>
            <a:ext cx="1150189" cy="609600"/>
            <a:chOff x="152400" y="5029200"/>
            <a:chExt cx="1150189" cy="6096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5029200"/>
              <a:ext cx="1150189" cy="609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9800" y="51866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4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2400" y="5715000"/>
            <a:ext cx="1150189" cy="609600"/>
            <a:chOff x="152400" y="5715000"/>
            <a:chExt cx="1150189" cy="609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00" y="5715000"/>
              <a:ext cx="1150189" cy="6096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24800" y="5877400"/>
              <a:ext cx="769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i="1" dirty="0">
                  <a:solidFill>
                    <a:srgbClr val="FFFFFF"/>
                  </a:solidFill>
                </a:rPr>
                <a:t>Pattern</a:t>
              </a:r>
              <a:r>
                <a:rPr lang="en-US" sz="1300" baseline="-25000" dirty="0">
                  <a:solidFill>
                    <a:srgbClr val="FFFFFF"/>
                  </a:solidFill>
                </a:rPr>
                <a:t>5</a:t>
              </a:r>
              <a:endParaRPr lang="en-US" sz="1300" i="1" baseline="-25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60965-56FB-E34F-B2AA-35260C42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605E-6 3.31328E-6 L 0.83758 3.3132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605E-6 5.83063E-7 L 0.83758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-4.13697E-6 L 0.8421 -4.13697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2.1379E-6 L 0.8421 2.1379E-6 " pathEditMode="relative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89E-6 -1.58723E-6 L 0.8421 -1.58723E-6 " pathEditMode="relative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Courier"/>
                <a:cs typeface="Courier"/>
              </a:rPr>
              <a:t>$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panamabananas</a:t>
            </a:r>
            <a:r>
              <a:rPr lang="en-US" sz="2000" spc="300" baseline="-250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latin typeface="Courier"/>
                <a:cs typeface="Courier"/>
              </a:rPr>
              <a:t>1</a:t>
            </a:r>
            <a:r>
              <a:rPr lang="en-US" sz="2000" b="1" spc="300" dirty="0">
                <a:latin typeface="Courier"/>
                <a:cs typeface="Courier"/>
              </a:rPr>
              <a:t>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amabananas$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as$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anamabananas$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b="1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b="1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panamabanana</a:t>
            </a:r>
            <a:r>
              <a:rPr lang="en-US" sz="2000" spc="300" baseline="-250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12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3000" b="1" spc="300" dirty="0" err="1">
                <a:latin typeface="Courier"/>
                <a:cs typeface="Courier"/>
              </a:rPr>
              <a:t>s</a:t>
            </a:r>
            <a:r>
              <a:rPr lang="en-US" sz="3000" b="1" spc="300" dirty="0">
                <a:latin typeface="Courier"/>
                <a:cs typeface="Courier"/>
              </a:rPr>
              <a:t>$</a:t>
            </a:r>
            <a:endParaRPr lang="en-US" sz="3000" b="1" spc="300" dirty="0"/>
          </a:p>
        </p:txBody>
      </p:sp>
      <p:sp>
        <p:nvSpPr>
          <p:cNvPr id="8" name="Rectangle 7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194B6-AC64-F345-89D2-005B2D43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4746873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4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z="2000" spc="300" dirty="0"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5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12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4800600"/>
            <a:ext cx="3916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300" dirty="0" err="1">
                <a:latin typeface="Courier"/>
                <a:cs typeface="Courier"/>
              </a:rPr>
              <a:t>panamabananas</a:t>
            </a:r>
            <a:r>
              <a:rPr lang="en-US" sz="3000" spc="300" dirty="0">
                <a:latin typeface="Courier"/>
                <a:cs typeface="Courier"/>
              </a:rPr>
              <a:t>$</a:t>
            </a:r>
            <a:endParaRPr lang="en-US" sz="3000" spc="300" dirty="0"/>
          </a:p>
        </p:txBody>
      </p:sp>
      <p:sp>
        <p:nvSpPr>
          <p:cNvPr id="7" name="Rectangle 6"/>
          <p:cNvSpPr/>
          <p:nvPr/>
        </p:nvSpPr>
        <p:spPr>
          <a:xfrm>
            <a:off x="4953000" y="1752600"/>
            <a:ext cx="609599" cy="42672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25EF6-93EB-4642-A475-48EFC40D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1805642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Suffix Array to Find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b="1" dirty="0"/>
              <a:t>Suffix array: </a:t>
            </a:r>
            <a:r>
              <a:rPr lang="en-US" dirty="0"/>
              <a:t>holds starting position of each suffix beginning</a:t>
            </a:r>
            <a:br>
              <a:rPr lang="en-US" dirty="0"/>
            </a:br>
            <a:r>
              <a:rPr lang="en-US" dirty="0"/>
              <a:t>a row.</a:t>
            </a:r>
          </a:p>
          <a:p>
            <a:endParaRPr lang="en-US" b="1" dirty="0"/>
          </a:p>
          <a:p>
            <a:r>
              <a:rPr lang="en-US" dirty="0"/>
              <a:t>Thus,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occurs at positions </a:t>
            </a:r>
            <a:r>
              <a:rPr lang="en-US" b="1" dirty="0">
                <a:solidFill>
                  <a:srgbClr val="008000"/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9</a:t>
            </a:r>
            <a:r>
              <a:rPr lang="en-US" dirty="0"/>
              <a:t> of </a:t>
            </a:r>
            <a:r>
              <a:rPr lang="en-US" dirty="0" err="1">
                <a:latin typeface="Courier"/>
                <a:cs typeface="Courier"/>
              </a:rPr>
              <a:t>p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>
                <a:latin typeface="Courier"/>
                <a:cs typeface="Courier"/>
              </a:rPr>
              <a:t>mab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anana</a:t>
            </a:r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>
                <a:latin typeface="Courier"/>
                <a:cs typeface="Courier"/>
              </a:rPr>
              <a:t>$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15000" y="1676400"/>
            <a:ext cx="3429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300" dirty="0"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z="2000" spc="300" dirty="0"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z="2000" spc="300" dirty="0"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z="2000" spc="300" dirty="0"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z="2000" spc="300" dirty="0"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6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  <a:r>
              <a:rPr lang="en-US" sz="2000" spc="300" dirty="0">
                <a:latin typeface="Courier"/>
                <a:cs typeface="Courier"/>
              </a:rPr>
              <a:t> 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z="2000" spc="300" dirty="0"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am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abananas$p</a:t>
            </a:r>
            <a:r>
              <a:rPr lang="en-US" sz="2000" spc="300" dirty="0"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z="2000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000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1690511"/>
            <a:ext cx="60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20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7</a:t>
            </a:r>
          </a:p>
          <a:p>
            <a:pPr algn="r"/>
            <a:r>
              <a:rPr lang="en-US" sz="2000" b="1" spc="300" dirty="0">
                <a:solidFill>
                  <a:srgbClr val="008000"/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4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8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0</a:t>
            </a:r>
          </a:p>
          <a:p>
            <a:pPr algn="r"/>
            <a:r>
              <a:rPr lang="en-US" sz="2000" spc="300" dirty="0">
                <a:solidFill>
                  <a:srgbClr val="A6A6A6"/>
                </a:solidFill>
                <a:latin typeface="Courier"/>
                <a:cs typeface="Courier"/>
              </a:rPr>
              <a:t>12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47422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23444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5829300"/>
            <a:ext cx="0" cy="53340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64179-B365-E74A-9646-5F50F042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2313617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A1DA7B87-59C3-9548-BDF6-4A7F36CE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4952610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</a:t>
            </a:r>
            <a:r>
              <a:rPr lang="en-US" sz="2800" b="1" dirty="0">
                <a:solidFill>
                  <a:srgbClr val="008000"/>
                </a:solidFill>
              </a:rPr>
              <a:t>5</a:t>
            </a:r>
            <a:r>
              <a:rPr lang="en-US" sz="2800" dirty="0"/>
              <a:t>    3    1    7    9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DB57589A-A3BE-1A48-8100-9E7BC8B9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4604055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</a:t>
            </a:r>
            <a:r>
              <a:rPr lang="en-US" sz="2800" b="1" dirty="0">
                <a:solidFill>
                  <a:srgbClr val="008000"/>
                </a:solidFill>
              </a:rPr>
              <a:t>3</a:t>
            </a:r>
            <a:r>
              <a:rPr lang="en-US" sz="2800" dirty="0"/>
              <a:t>    1    7    9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BFA1A84F-FC3A-8744-A446-E0844F68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6095375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</a:t>
            </a:r>
            <a:r>
              <a:rPr lang="en-US" sz="2800" b="1" dirty="0">
                <a:solidFill>
                  <a:srgbClr val="008000"/>
                </a:solidFill>
              </a:rPr>
              <a:t>1</a:t>
            </a:r>
            <a:r>
              <a:rPr lang="en-US" sz="2800" dirty="0"/>
              <a:t>    7    9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EA112524-7B26-DD4A-942F-7F2B1829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6017923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</a:t>
            </a:r>
            <a:r>
              <a:rPr lang="en-US" sz="2800" b="1" dirty="0">
                <a:solidFill>
                  <a:srgbClr val="008000"/>
                </a:solidFill>
              </a:rPr>
              <a:t>7</a:t>
            </a:r>
            <a:r>
              <a:rPr lang="en-US" sz="2800" dirty="0"/>
              <a:t>    9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325EFC9D-B847-BF45-B8A2-CC1CD230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800607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</a:t>
            </a:r>
            <a:r>
              <a:rPr lang="en-US" sz="2800" b="1" dirty="0">
                <a:solidFill>
                  <a:srgbClr val="008000"/>
                </a:solidFill>
              </a:rPr>
              <a:t>9</a:t>
            </a:r>
            <a:r>
              <a:rPr lang="en-US" sz="2800" dirty="0"/>
              <a:t>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AFBE334E-891A-2D40-936F-927892CC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7759005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</a:t>
            </a:r>
            <a:r>
              <a:rPr lang="en-US" sz="2800" b="1" dirty="0">
                <a:solidFill>
                  <a:srgbClr val="008000"/>
                </a:solidFill>
              </a:rPr>
              <a:t>11</a:t>
            </a:r>
            <a:r>
              <a:rPr lang="en-US" sz="2800" dirty="0"/>
              <a:t>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EE6FB20F-7BBD-094F-8A3D-4E0530CB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6772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Packing Patterns onto a Bus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10000" b="10000"/>
          <a:stretch>
            <a:fillRect/>
          </a:stretch>
        </p:blipFill>
        <p:spPr>
          <a:xfrm>
            <a:off x="-1" y="3124200"/>
            <a:ext cx="2801471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438400"/>
            <a:ext cx="8686800" cy="3693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FFFF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b="1" dirty="0">
                <a:solidFill>
                  <a:srgbClr val="FFFFFF"/>
                </a:solidFill>
                <a:latin typeface="Courier"/>
                <a:cs typeface="Courier"/>
              </a:rPr>
              <a:t>C</a:t>
            </a:r>
            <a:r>
              <a:rPr lang="en-US" altLang="en-US" dirty="0">
                <a:solidFill>
                  <a:srgbClr val="FFFFFF"/>
                </a:solidFill>
                <a:latin typeface="Courier"/>
                <a:cs typeface="Courier"/>
              </a:rPr>
              <a:t>ACATCGTAGCTAC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920680"/>
            <a:ext cx="125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6D7EE-DE98-8740-892B-6BAC4531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1313E-6 4.63392E-6 L 0.66377 -0.005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8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</a:t>
            </a:r>
            <a:r>
              <a:rPr lang="en-US" sz="2800" b="1" dirty="0">
                <a:solidFill>
                  <a:srgbClr val="008000"/>
                </a:solidFill>
              </a:rPr>
              <a:t>6</a:t>
            </a:r>
            <a:r>
              <a:rPr lang="en-US" sz="2800" dirty="0"/>
              <a:t>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61504BC0-0282-8C42-B7C9-57FDE04A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0729229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</a:t>
            </a:r>
            <a:r>
              <a:rPr lang="en-US" sz="2800" b="1" dirty="0">
                <a:solidFill>
                  <a:srgbClr val="008000"/>
                </a:solidFill>
              </a:rPr>
              <a:t>4</a:t>
            </a:r>
            <a:r>
              <a:rPr lang="en-US" sz="2800" dirty="0"/>
              <a:t>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DA197FC2-A55A-CE4B-9056-2B9C5989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7522129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</a:t>
            </a:r>
            <a:r>
              <a:rPr lang="en-US" sz="2800" b="1" dirty="0">
                <a:solidFill>
                  <a:srgbClr val="008000"/>
                </a:solidFill>
              </a:rPr>
              <a:t>2</a:t>
            </a:r>
            <a:r>
              <a:rPr lang="en-US" sz="2800" dirty="0"/>
              <a:t>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7EBF6611-3FC9-F74D-9107-A495DD64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5346084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2    </a:t>
            </a:r>
            <a:r>
              <a:rPr lang="en-US" sz="2800" b="1" dirty="0">
                <a:solidFill>
                  <a:srgbClr val="008000"/>
                </a:solidFill>
              </a:rPr>
              <a:t>8</a:t>
            </a:r>
            <a:r>
              <a:rPr lang="en-US" sz="2800" dirty="0"/>
              <a:t>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58BAAF65-1C2E-4042-A4A1-8CDD664E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0547458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2    8    </a:t>
            </a:r>
            <a:r>
              <a:rPr lang="en-US" sz="2800" b="1" dirty="0">
                <a:solidFill>
                  <a:srgbClr val="008000"/>
                </a:solidFill>
              </a:rPr>
              <a:t>10</a:t>
            </a:r>
            <a:r>
              <a:rPr lang="en-US" sz="2800" dirty="0"/>
              <a:t>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B9BAA9B9-E9DB-3543-A900-4C75F8B1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585926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2    8    10    </a:t>
            </a:r>
            <a:r>
              <a:rPr lang="en-US" sz="2800" b="1" dirty="0">
                <a:solidFill>
                  <a:srgbClr val="008000"/>
                </a:solidFill>
              </a:rPr>
              <a:t>0</a:t>
            </a:r>
            <a:r>
              <a:rPr lang="en-US" sz="2800" dirty="0"/>
              <a:t>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5D6132C8-84A6-4B46-9C62-411E63FD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2863811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2    8    10    0   </a:t>
            </a:r>
            <a:r>
              <a:rPr lang="en-US" sz="2800" b="1" dirty="0">
                <a:solidFill>
                  <a:srgbClr val="008000"/>
                </a:solidFill>
              </a:rPr>
              <a:t>12</a:t>
            </a:r>
            <a:r>
              <a:rPr lang="en-US" sz="2800" dirty="0"/>
              <a:t>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6E41524D-DF3B-F04F-AF07-80E29A67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3710754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Suffix Array: Memory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Memory: ~ 4 x |</a:t>
            </a:r>
            <a:r>
              <a:rPr lang="en-US" i="1" dirty="0"/>
              <a:t>Genome</a:t>
            </a:r>
            <a:r>
              <a:rPr lang="en-US" dirty="0"/>
              <a:t>|.</a:t>
            </a:r>
          </a:p>
        </p:txBody>
      </p:sp>
      <p:sp>
        <p:nvSpPr>
          <p:cNvPr id="4" name="Oval 3"/>
          <p:cNvSpPr/>
          <p:nvPr/>
        </p:nvSpPr>
        <p:spPr>
          <a:xfrm>
            <a:off x="3817659" y="25146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783569" y="2578142"/>
            <a:ext cx="499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A6A6A6"/>
                </a:solidFill>
              </a:rPr>
              <a:t>Root</a:t>
            </a:r>
          </a:p>
        </p:txBody>
      </p:sp>
      <p:sp>
        <p:nvSpPr>
          <p:cNvPr id="6" name="Oval 5"/>
          <p:cNvSpPr/>
          <p:nvPr/>
        </p:nvSpPr>
        <p:spPr>
          <a:xfrm>
            <a:off x="7527387" y="4133120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309287">
            <a:off x="5192353" y="3225019"/>
            <a:ext cx="184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panamabananas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>
            <a:off x="4142863" y="2839804"/>
            <a:ext cx="3418002" cy="13267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1064" y="2589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3" idx="7"/>
          </p:cNvCxnSpPr>
          <p:nvPr/>
        </p:nvCxnSpPr>
        <p:spPr>
          <a:xfrm flipH="1">
            <a:off x="2806042" y="2832058"/>
            <a:ext cx="1037061" cy="19647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309126">
            <a:off x="1972205" y="4380138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68" y="3494200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10921" y="299505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3" idx="5"/>
            <a:endCxn id="15" idx="1"/>
          </p:cNvCxnSpPr>
          <p:nvPr/>
        </p:nvCxnSpPr>
        <p:spPr>
          <a:xfrm>
            <a:off x="2806042" y="3190179"/>
            <a:ext cx="494877" cy="939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67441" y="409605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74439" y="4694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3"/>
            <a:endCxn id="16" idx="0"/>
          </p:cNvCxnSpPr>
          <p:nvPr/>
        </p:nvCxnSpPr>
        <p:spPr>
          <a:xfrm flipH="1">
            <a:off x="2788739" y="4291172"/>
            <a:ext cx="512180" cy="40362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189991">
            <a:off x="4939769" y="439104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 rot="1852132">
            <a:off x="5138770" y="3445456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</a:t>
            </a:r>
            <a:endParaRPr lang="en-US" dirty="0">
              <a:solidFill>
                <a:srgbClr val="A6A6A6"/>
              </a:solidFill>
            </a:endParaRPr>
          </a:p>
        </p:txBody>
      </p:sp>
      <p:cxnSp>
        <p:nvCxnSpPr>
          <p:cNvPr id="20" name="Straight Connector 19"/>
          <p:cNvCxnSpPr>
            <a:stCxn id="4" idx="5"/>
            <a:endCxn id="21" idx="1"/>
          </p:cNvCxnSpPr>
          <p:nvPr/>
        </p:nvCxnSpPr>
        <p:spPr>
          <a:xfrm>
            <a:off x="4142863" y="2839804"/>
            <a:ext cx="2104509" cy="121249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13894" y="4018820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48669" y="4720703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1" idx="4"/>
            <a:endCxn id="22" idx="0"/>
          </p:cNvCxnSpPr>
          <p:nvPr/>
        </p:nvCxnSpPr>
        <p:spPr>
          <a:xfrm flipH="1">
            <a:off x="5762969" y="4247420"/>
            <a:ext cx="565225" cy="4732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4393" y="3932801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3" idx="3"/>
            <a:endCxn id="24" idx="0"/>
          </p:cNvCxnSpPr>
          <p:nvPr/>
        </p:nvCxnSpPr>
        <p:spPr>
          <a:xfrm flipH="1">
            <a:off x="2138693" y="3190179"/>
            <a:ext cx="505706" cy="74262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81987">
            <a:off x="1283260" y="3661345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mabananas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</a:p>
        </p:txBody>
      </p:sp>
      <p:sp>
        <p:nvSpPr>
          <p:cNvPr id="27" name="Oval 26"/>
          <p:cNvSpPr/>
          <p:nvPr/>
        </p:nvSpPr>
        <p:spPr>
          <a:xfrm>
            <a:off x="4977004" y="419188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4" idx="4"/>
            <a:endCxn id="27" idx="0"/>
          </p:cNvCxnSpPr>
          <p:nvPr/>
        </p:nvCxnSpPr>
        <p:spPr>
          <a:xfrm>
            <a:off x="4008159" y="2895600"/>
            <a:ext cx="1083145" cy="12962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62246">
            <a:off x="4191332" y="3475513"/>
            <a:ext cx="138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mabananas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0" name="Oval 29"/>
          <p:cNvSpPr/>
          <p:nvPr/>
        </p:nvSpPr>
        <p:spPr>
          <a:xfrm>
            <a:off x="1350210" y="3695725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31" name="Straight Connector 30"/>
          <p:cNvCxnSpPr>
            <a:stCxn id="13" idx="2"/>
            <a:endCxn id="30" idx="7"/>
          </p:cNvCxnSpPr>
          <p:nvPr/>
        </p:nvCxnSpPr>
        <p:spPr>
          <a:xfrm flipH="1">
            <a:off x="1545331" y="3109357"/>
            <a:ext cx="1065590" cy="61984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86287" y="423270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167367">
            <a:off x="3654726" y="3512528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banana$</a:t>
            </a:r>
          </a:p>
        </p:txBody>
      </p:sp>
      <p:cxnSp>
        <p:nvCxnSpPr>
          <p:cNvPr id="34" name="Straight Connector 33"/>
          <p:cNvCxnSpPr>
            <a:stCxn id="4" idx="4"/>
            <a:endCxn id="32" idx="0"/>
          </p:cNvCxnSpPr>
          <p:nvPr/>
        </p:nvCxnSpPr>
        <p:spPr>
          <a:xfrm>
            <a:off x="4008159" y="2895600"/>
            <a:ext cx="492428" cy="13371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261746" y="474471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15" idx="4"/>
            <a:endCxn id="35" idx="0"/>
          </p:cNvCxnSpPr>
          <p:nvPr/>
        </p:nvCxnSpPr>
        <p:spPr>
          <a:xfrm flipH="1">
            <a:off x="3376046" y="4324650"/>
            <a:ext cx="5695" cy="42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5879" y="4433923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38" name="Oval 37"/>
          <p:cNvSpPr/>
          <p:nvPr/>
        </p:nvSpPr>
        <p:spPr>
          <a:xfrm>
            <a:off x="6233363" y="472559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21" idx="4"/>
            <a:endCxn id="38" idx="0"/>
          </p:cNvCxnSpPr>
          <p:nvPr/>
        </p:nvCxnSpPr>
        <p:spPr>
          <a:xfrm>
            <a:off x="6328194" y="4247420"/>
            <a:ext cx="19469" cy="47817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854324" y="4722229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5" idx="5"/>
            <a:endCxn id="40" idx="0"/>
          </p:cNvCxnSpPr>
          <p:nvPr/>
        </p:nvCxnSpPr>
        <p:spPr>
          <a:xfrm>
            <a:off x="3462562" y="4291172"/>
            <a:ext cx="506062" cy="43105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2475189">
            <a:off x="3636306" y="424180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3" name="Oval 42"/>
          <p:cNvSpPr/>
          <p:nvPr/>
        </p:nvSpPr>
        <p:spPr>
          <a:xfrm>
            <a:off x="6785564" y="4716737"/>
            <a:ext cx="228599" cy="228600"/>
          </a:xfrm>
          <a:prstGeom prst="ellipse">
            <a:avLst/>
          </a:prstGeom>
          <a:solidFill>
            <a:srgbClr val="FFFFFF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>
            <a:stCxn id="21" idx="4"/>
            <a:endCxn id="43" idx="0"/>
          </p:cNvCxnSpPr>
          <p:nvPr/>
        </p:nvCxnSpPr>
        <p:spPr>
          <a:xfrm>
            <a:off x="6328194" y="4247420"/>
            <a:ext cx="571670" cy="46931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463462" y="3371932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2196" y="3251471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cxnSp>
        <p:nvCxnSpPr>
          <p:cNvPr id="47" name="Straight Connector 46"/>
          <p:cNvCxnSpPr>
            <a:stCxn id="13" idx="6"/>
            <a:endCxn id="45" idx="1"/>
          </p:cNvCxnSpPr>
          <p:nvPr/>
        </p:nvCxnSpPr>
        <p:spPr>
          <a:xfrm>
            <a:off x="2839520" y="3109357"/>
            <a:ext cx="657420" cy="29605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725050">
            <a:off x="6399863" y="3011733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49" name="Oval 48"/>
          <p:cNvSpPr/>
          <p:nvPr/>
        </p:nvSpPr>
        <p:spPr>
          <a:xfrm>
            <a:off x="7576903" y="3180844"/>
            <a:ext cx="228599" cy="228600"/>
          </a:xfrm>
          <a:prstGeom prst="ellipse">
            <a:avLst/>
          </a:prstGeom>
          <a:noFill/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>
            <a:endCxn id="49" idx="1"/>
          </p:cNvCxnSpPr>
          <p:nvPr/>
        </p:nvCxnSpPr>
        <p:spPr>
          <a:xfrm>
            <a:off x="4191000" y="2774354"/>
            <a:ext cx="3419381" cy="43996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702993">
            <a:off x="1444889" y="3069685"/>
            <a:ext cx="108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bananas$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21334" y="4414330"/>
            <a:ext cx="62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6A6A6"/>
                </a:solidFill>
              </a:rPr>
              <a:t>nas</a:t>
            </a:r>
            <a:r>
              <a:rPr lang="en-US" dirty="0">
                <a:solidFill>
                  <a:srgbClr val="A6A6A6"/>
                </a:solidFill>
              </a:rPr>
              <a:t>$</a:t>
            </a:r>
          </a:p>
        </p:txBody>
      </p:sp>
      <p:sp>
        <p:nvSpPr>
          <p:cNvPr id="53" name="TextBox 52"/>
          <p:cNvSpPr txBox="1"/>
          <p:nvPr/>
        </p:nvSpPr>
        <p:spPr>
          <a:xfrm rot="2475189">
            <a:off x="6531906" y="4214497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</a:rPr>
              <a:t>s$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05856" y="38940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91656" y="4164977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35123" y="489028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65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6101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5390" y="442744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901" y="352151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06923" y="494108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202412" y="49213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87834" y="4926977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40879" y="438511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83701" y="432302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3701" y="3388866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" y="5943600"/>
            <a:ext cx="782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[13    5    3    1    7    9    11    6    4    2    8    10    0   12]</a:t>
            </a:r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8BAADDC3-EFF3-7F45-B66D-9BB39FD5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9183483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664DC-7664-274C-A19A-FB06B014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6639874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Suffix Array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want to have to store all of the suffix array; can we store only part of it?  Show how </a:t>
            </a:r>
            <a:r>
              <a:rPr lang="en-US" dirty="0" err="1"/>
              <a:t>checkpointing</a:t>
            </a:r>
            <a:r>
              <a:rPr lang="en-US" dirty="0"/>
              <a:t> can be used to store 1/100 the suffix array.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88F94-DF4C-0848-BD8F-31444F114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45398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Patterns into a </a:t>
            </a:r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Idea: combine reads into a graph. Each substring of the genome can match at most one read.  So each read will correspond to a unique path through this graph.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The resulting graph is called a </a:t>
            </a:r>
            <a:r>
              <a:rPr lang="en-US" sz="3200" b="1" dirty="0" err="1"/>
              <a:t>trie</a:t>
            </a:r>
            <a:r>
              <a:rPr lang="en-US" sz="3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766C-E11F-6244-8B3B-511069EC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4737191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Return to Constants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Explain that using a </a:t>
            </a:r>
            <a:r>
              <a:rPr lang="en-US" sz="3200" dirty="0" err="1"/>
              <a:t>checkpointed</a:t>
            </a:r>
            <a:r>
              <a:rPr lang="en-US" sz="3200" dirty="0"/>
              <a:t> array increases runtime by a constant factor, but in practice it is a worthwhile trade-off.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4AC79-6E9E-BD47-86A7-8E5C24C8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7098386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4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an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814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4000" y="1066800"/>
            <a:ext cx="137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734275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96200" y="106680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2000" y="734275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5588" y="124828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894" y="4448138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38400" y="27432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38400" y="1505970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876800" y="345672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8388" y="1990895"/>
            <a:ext cx="457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85142" y="39624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258388" y="2500331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28800" y="1287065"/>
            <a:ext cx="533400" cy="2369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905000" y="2743200"/>
            <a:ext cx="457200" cy="1676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91000" y="3048000"/>
            <a:ext cx="609600" cy="914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191000" y="1524000"/>
            <a:ext cx="609600" cy="1905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629400" y="2514600"/>
            <a:ext cx="533400" cy="14478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629400" y="1981200"/>
            <a:ext cx="533400" cy="1524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80518" y="108619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4682" y="1076495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390812" y="108619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753012" y="106680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" y="94872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14600" y="1205243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25090" y="311778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15200" y="16764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580" y="4109945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13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15232" y="2409862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22730" y="2143014"/>
            <a:ext cx="31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76800" y="3642970"/>
            <a:ext cx="40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/>
                <a:cs typeface="Helvetica"/>
              </a:rPr>
              <a:t>11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108B8-3344-1D4D-91B8-0571567F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87223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1A76-2977-C547-A874-9215C43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0316-D3BB-7248-AFD1-C641BAF1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3E35-DF0D-804C-BC38-8CA0EF166062}"/>
              </a:ext>
            </a:extLst>
          </p:cNvPr>
          <p:cNvSpPr/>
          <p:nvPr/>
        </p:nvSpPr>
        <p:spPr>
          <a:xfrm>
            <a:off x="1828800" y="1851797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E4B7C-D2F9-8548-AD61-CF532F68C699}"/>
              </a:ext>
            </a:extLst>
          </p:cNvPr>
          <p:cNvSpPr/>
          <p:nvPr/>
        </p:nvSpPr>
        <p:spPr>
          <a:xfrm>
            <a:off x="2514600" y="1519272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6D882-1C24-D647-9052-88635FC8B703}"/>
              </a:ext>
            </a:extLst>
          </p:cNvPr>
          <p:cNvSpPr/>
          <p:nvPr/>
        </p:nvSpPr>
        <p:spPr>
          <a:xfrm>
            <a:off x="1885612" y="1851797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815E9-C159-9340-9799-4DC0D55ACE80}"/>
              </a:ext>
            </a:extLst>
          </p:cNvPr>
          <p:cNvSpPr/>
          <p:nvPr/>
        </p:nvSpPr>
        <p:spPr>
          <a:xfrm>
            <a:off x="1219200" y="1851797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2B393-DDDD-7343-82D1-EA99DD05446B}"/>
              </a:ext>
            </a:extLst>
          </p:cNvPr>
          <p:cNvSpPr txBox="1"/>
          <p:nvPr/>
        </p:nvSpPr>
        <p:spPr>
          <a:xfrm>
            <a:off x="3354473" y="2450177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p_1 is before a_3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FB567-0B8E-EA46-AF73-D15D35C3DFF6}"/>
              </a:ext>
            </a:extLst>
          </p:cNvPr>
          <p:cNvSpPr/>
          <p:nvPr/>
        </p:nvSpPr>
        <p:spPr>
          <a:xfrm>
            <a:off x="5710050" y="1827164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ED32-800D-2E4D-A478-2152D1139634}"/>
              </a:ext>
            </a:extLst>
          </p:cNvPr>
          <p:cNvSpPr/>
          <p:nvPr/>
        </p:nvSpPr>
        <p:spPr>
          <a:xfrm>
            <a:off x="6395850" y="1494639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8880D-CDFE-4E41-B831-3C0E822A45CB}"/>
              </a:ext>
            </a:extLst>
          </p:cNvPr>
          <p:cNvSpPr/>
          <p:nvPr/>
        </p:nvSpPr>
        <p:spPr>
          <a:xfrm>
            <a:off x="5766862" y="1827164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DC7658-2AB5-EA4C-B44B-7BACBB771509}"/>
              </a:ext>
            </a:extLst>
          </p:cNvPr>
          <p:cNvCxnSpPr>
            <a:cxnSpLocks/>
          </p:cNvCxnSpPr>
          <p:nvPr/>
        </p:nvCxnSpPr>
        <p:spPr>
          <a:xfrm>
            <a:off x="3182685" y="2808999"/>
            <a:ext cx="2222565" cy="19916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BD41EB-F123-5F4E-BDD2-D06CF831210C}"/>
              </a:ext>
            </a:extLst>
          </p:cNvPr>
          <p:cNvSpPr txBox="1"/>
          <p:nvPr/>
        </p:nvSpPr>
        <p:spPr>
          <a:xfrm>
            <a:off x="1426660" y="5696429"/>
            <a:ext cx="604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Position: 0 (checkpoint) + 1 (how many steps to get there)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FFBDC-59DB-ED44-8653-147C4AA9696C}"/>
              </a:ext>
            </a:extLst>
          </p:cNvPr>
          <p:cNvSpPr txBox="1"/>
          <p:nvPr/>
        </p:nvSpPr>
        <p:spPr>
          <a:xfrm>
            <a:off x="7058640" y="2624333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p_1 is a checkpoint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C09B3-2A4B-3A4B-872C-C81DB354D3C5}"/>
              </a:ext>
            </a:extLst>
          </p:cNvPr>
          <p:cNvSpPr/>
          <p:nvPr/>
        </p:nvSpPr>
        <p:spPr>
          <a:xfrm>
            <a:off x="5124417" y="1824987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7137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1A76-2977-C547-A874-9215C43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0316-D3BB-7248-AFD1-C641BAF1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3E35-DF0D-804C-BC38-8CA0EF166062}"/>
              </a:ext>
            </a:extLst>
          </p:cNvPr>
          <p:cNvSpPr/>
          <p:nvPr/>
        </p:nvSpPr>
        <p:spPr>
          <a:xfrm>
            <a:off x="2787869" y="185242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E4B7C-D2F9-8548-AD61-CF532F68C699}"/>
              </a:ext>
            </a:extLst>
          </p:cNvPr>
          <p:cNvSpPr/>
          <p:nvPr/>
        </p:nvSpPr>
        <p:spPr>
          <a:xfrm>
            <a:off x="3473669" y="1519895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6D882-1C24-D647-9052-88635FC8B703}"/>
              </a:ext>
            </a:extLst>
          </p:cNvPr>
          <p:cNvSpPr/>
          <p:nvPr/>
        </p:nvSpPr>
        <p:spPr>
          <a:xfrm>
            <a:off x="2844681" y="185242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FB567-0B8E-EA46-AF73-D15D35C3DFF6}"/>
              </a:ext>
            </a:extLst>
          </p:cNvPr>
          <p:cNvSpPr/>
          <p:nvPr/>
        </p:nvSpPr>
        <p:spPr>
          <a:xfrm>
            <a:off x="5334119" y="181248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baseline="-25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ED32-800D-2E4D-A478-2152D1139634}"/>
              </a:ext>
            </a:extLst>
          </p:cNvPr>
          <p:cNvSpPr/>
          <p:nvPr/>
        </p:nvSpPr>
        <p:spPr>
          <a:xfrm>
            <a:off x="6019919" y="1479955"/>
            <a:ext cx="579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ana</a:t>
            </a:r>
            <a:endParaRPr lang="en-US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8880D-CDFE-4E41-B831-3C0E822A45CB}"/>
              </a:ext>
            </a:extLst>
          </p:cNvPr>
          <p:cNvSpPr/>
          <p:nvPr/>
        </p:nvSpPr>
        <p:spPr>
          <a:xfrm>
            <a:off x="5390931" y="181248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DC7658-2AB5-EA4C-B44B-7BACBB771509}"/>
              </a:ext>
            </a:extLst>
          </p:cNvPr>
          <p:cNvCxnSpPr>
            <a:cxnSpLocks/>
          </p:cNvCxnSpPr>
          <p:nvPr/>
        </p:nvCxnSpPr>
        <p:spPr>
          <a:xfrm>
            <a:off x="4141754" y="3346629"/>
            <a:ext cx="855915" cy="107359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BD41EB-F123-5F4E-BDD2-D06CF831210C}"/>
              </a:ext>
            </a:extLst>
          </p:cNvPr>
          <p:cNvSpPr txBox="1"/>
          <p:nvPr/>
        </p:nvSpPr>
        <p:spPr>
          <a:xfrm>
            <a:off x="1889760" y="5701264"/>
            <a:ext cx="656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Position: 8 (checkpoint) + 1 (how many steps to get there) = 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45D49-7EC8-FF4A-A9A6-D1F8ACB58CD3}"/>
              </a:ext>
            </a:extLst>
          </p:cNvPr>
          <p:cNvSpPr txBox="1"/>
          <p:nvPr/>
        </p:nvSpPr>
        <p:spPr>
          <a:xfrm>
            <a:off x="-210207" y="5623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C2C8A-54E0-CD4E-AC8F-DE5AC3CA134C}"/>
              </a:ext>
            </a:extLst>
          </p:cNvPr>
          <p:cNvSpPr txBox="1"/>
          <p:nvPr/>
        </p:nvSpPr>
        <p:spPr>
          <a:xfrm>
            <a:off x="2470457" y="1096818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n_2 is before a_5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D5DB5-1130-8744-89EE-D4D4FC1FAB52}"/>
              </a:ext>
            </a:extLst>
          </p:cNvPr>
          <p:cNvSpPr txBox="1"/>
          <p:nvPr/>
        </p:nvSpPr>
        <p:spPr>
          <a:xfrm>
            <a:off x="4845269" y="554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DE64E-C8B4-F146-9105-EEE732973ABD}"/>
              </a:ext>
            </a:extLst>
          </p:cNvPr>
          <p:cNvSpPr/>
          <p:nvPr/>
        </p:nvSpPr>
        <p:spPr>
          <a:xfrm>
            <a:off x="2283491" y="1852420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419EC6-F2F7-A64E-B2F0-E2F16E9D5CB5}"/>
              </a:ext>
            </a:extLst>
          </p:cNvPr>
          <p:cNvSpPr/>
          <p:nvPr/>
        </p:nvSpPr>
        <p:spPr>
          <a:xfrm>
            <a:off x="4845269" y="1839290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3D7E6-DC1B-1545-951C-22CD48FA2788}"/>
              </a:ext>
            </a:extLst>
          </p:cNvPr>
          <p:cNvSpPr txBox="1"/>
          <p:nvPr/>
        </p:nvSpPr>
        <p:spPr>
          <a:xfrm>
            <a:off x="6795057" y="2093558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n_2 is a checkpoint</a:t>
            </a:r>
          </a:p>
        </p:txBody>
      </p:sp>
    </p:spTree>
    <p:extLst>
      <p:ext uri="{BB962C8B-B14F-4D97-AF65-F5344CB8AC3E}">
        <p14:creationId xmlns:p14="http://schemas.microsoft.com/office/powerpoint/2010/main" val="15410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30" grpId="0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1A76-2977-C547-A874-9215C43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Worst case: any index right before a checkpoint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0316-D3BB-7248-AFD1-C641BAF1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3E35-DF0D-804C-BC38-8CA0EF166062}"/>
              </a:ext>
            </a:extLst>
          </p:cNvPr>
          <p:cNvSpPr/>
          <p:nvPr/>
        </p:nvSpPr>
        <p:spPr>
          <a:xfrm>
            <a:off x="656778" y="1992417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6D882-1C24-D647-9052-88635FC8B703}"/>
              </a:ext>
            </a:extLst>
          </p:cNvPr>
          <p:cNvSpPr/>
          <p:nvPr/>
        </p:nvSpPr>
        <p:spPr>
          <a:xfrm>
            <a:off x="713590" y="1992417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D41EB-F123-5F4E-BDD2-D06CF831210C}"/>
              </a:ext>
            </a:extLst>
          </p:cNvPr>
          <p:cNvSpPr txBox="1"/>
          <p:nvPr/>
        </p:nvSpPr>
        <p:spPr>
          <a:xfrm>
            <a:off x="1889760" y="5701264"/>
            <a:ext cx="656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Position: 8 (checkpoint) + 3 (how many steps to get there) = 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45D49-7EC8-FF4A-A9A6-D1F8ACB58CD3}"/>
              </a:ext>
            </a:extLst>
          </p:cNvPr>
          <p:cNvSpPr txBox="1"/>
          <p:nvPr/>
        </p:nvSpPr>
        <p:spPr>
          <a:xfrm>
            <a:off x="-210207" y="5623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C2C8A-54E0-CD4E-AC8F-DE5AC3CA134C}"/>
              </a:ext>
            </a:extLst>
          </p:cNvPr>
          <p:cNvSpPr txBox="1"/>
          <p:nvPr/>
        </p:nvSpPr>
        <p:spPr>
          <a:xfrm>
            <a:off x="200810" y="958812"/>
            <a:ext cx="196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Backtracking from 11 to find a checkpoint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D5DB5-1130-8744-89EE-D4D4FC1FAB52}"/>
              </a:ext>
            </a:extLst>
          </p:cNvPr>
          <p:cNvSpPr txBox="1"/>
          <p:nvPr/>
        </p:nvSpPr>
        <p:spPr>
          <a:xfrm>
            <a:off x="4845269" y="554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DE64E-C8B4-F146-9105-EEE732973ABD}"/>
              </a:ext>
            </a:extLst>
          </p:cNvPr>
          <p:cNvSpPr/>
          <p:nvPr/>
        </p:nvSpPr>
        <p:spPr>
          <a:xfrm>
            <a:off x="152400" y="1992417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CA13F6-60ED-B345-8EC6-8EC093FE1DE5}"/>
              </a:ext>
            </a:extLst>
          </p:cNvPr>
          <p:cNvSpPr/>
          <p:nvPr/>
        </p:nvSpPr>
        <p:spPr>
          <a:xfrm>
            <a:off x="3146623" y="1992417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B4E5FD-A04F-1F45-BDEF-61D271D2785B}"/>
              </a:ext>
            </a:extLst>
          </p:cNvPr>
          <p:cNvSpPr/>
          <p:nvPr/>
        </p:nvSpPr>
        <p:spPr>
          <a:xfrm>
            <a:off x="3203435" y="1992417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8BBDB9-5C45-6B4C-A499-481175C2C8B7}"/>
              </a:ext>
            </a:extLst>
          </p:cNvPr>
          <p:cNvSpPr/>
          <p:nvPr/>
        </p:nvSpPr>
        <p:spPr>
          <a:xfrm>
            <a:off x="2642245" y="1992417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E61882-2161-5347-BC7C-6B94A94F1017}"/>
              </a:ext>
            </a:extLst>
          </p:cNvPr>
          <p:cNvCxnSpPr>
            <a:cxnSpLocks/>
          </p:cNvCxnSpPr>
          <p:nvPr/>
        </p:nvCxnSpPr>
        <p:spPr>
          <a:xfrm>
            <a:off x="1963847" y="3716929"/>
            <a:ext cx="855915" cy="107359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0713CFC-B552-9649-BD29-DB02B3C4A89A}"/>
              </a:ext>
            </a:extLst>
          </p:cNvPr>
          <p:cNvSpPr/>
          <p:nvPr/>
        </p:nvSpPr>
        <p:spPr>
          <a:xfrm>
            <a:off x="5470256" y="2056440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8555B-B6F6-A142-A9E4-A5490C86FC1E}"/>
              </a:ext>
            </a:extLst>
          </p:cNvPr>
          <p:cNvSpPr/>
          <p:nvPr/>
        </p:nvSpPr>
        <p:spPr>
          <a:xfrm>
            <a:off x="5527068" y="2056440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403EB2-4BF0-F749-BC36-EE22F64504ED}"/>
              </a:ext>
            </a:extLst>
          </p:cNvPr>
          <p:cNvSpPr/>
          <p:nvPr/>
        </p:nvSpPr>
        <p:spPr>
          <a:xfrm>
            <a:off x="4965878" y="2056440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6C510-A9DF-F643-ACC2-09B436B0E1E0}"/>
              </a:ext>
            </a:extLst>
          </p:cNvPr>
          <p:cNvCxnSpPr>
            <a:cxnSpLocks/>
          </p:cNvCxnSpPr>
          <p:nvPr/>
        </p:nvCxnSpPr>
        <p:spPr>
          <a:xfrm flipV="1">
            <a:off x="4530881" y="3429000"/>
            <a:ext cx="767587" cy="14497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2646EBA-4CD4-A04F-9F93-0BE57CCAAE0E}"/>
              </a:ext>
            </a:extLst>
          </p:cNvPr>
          <p:cNvSpPr/>
          <p:nvPr/>
        </p:nvSpPr>
        <p:spPr>
          <a:xfrm>
            <a:off x="7518980" y="2041751"/>
            <a:ext cx="1447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</a:t>
            </a:r>
            <a:r>
              <a:rPr lang="en-US" sz="1600" baseline="-250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75FD86-22B0-0D4A-92D3-66B0821874B3}"/>
              </a:ext>
            </a:extLst>
          </p:cNvPr>
          <p:cNvSpPr/>
          <p:nvPr/>
        </p:nvSpPr>
        <p:spPr>
          <a:xfrm>
            <a:off x="7575792" y="2041751"/>
            <a:ext cx="1219200" cy="34858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93ABC5-4824-AC48-95B3-76E64861D465}"/>
              </a:ext>
            </a:extLst>
          </p:cNvPr>
          <p:cNvSpPr/>
          <p:nvPr/>
        </p:nvSpPr>
        <p:spPr>
          <a:xfrm>
            <a:off x="7014602" y="2041751"/>
            <a:ext cx="60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13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3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7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9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11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6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4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2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8</a:t>
            </a:r>
          </a:p>
          <a:p>
            <a:pPr algn="r"/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0</a:t>
            </a:r>
          </a:p>
          <a:p>
            <a:pPr algn="r"/>
            <a:r>
              <a:rPr lang="en-US" sz="1600" spc="300" dirty="0">
                <a:latin typeface="Courier"/>
                <a:cs typeface="Courier"/>
              </a:rPr>
              <a:t>12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E338DB-D187-0649-9E66-597502BB8D01}"/>
              </a:ext>
            </a:extLst>
          </p:cNvPr>
          <p:cNvCxnSpPr>
            <a:cxnSpLocks/>
          </p:cNvCxnSpPr>
          <p:nvPr/>
        </p:nvCxnSpPr>
        <p:spPr>
          <a:xfrm>
            <a:off x="6836731" y="3420230"/>
            <a:ext cx="521581" cy="11449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688AA7-70B5-AD46-874E-831D6C29CFF3}"/>
              </a:ext>
            </a:extLst>
          </p:cNvPr>
          <p:cNvSpPr txBox="1"/>
          <p:nvPr/>
        </p:nvSpPr>
        <p:spPr>
          <a:xfrm>
            <a:off x="1633060" y="1597519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n_3 before a_6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DE228E-76D8-7046-9EFE-ABA3ED783FBC}"/>
              </a:ext>
            </a:extLst>
          </p:cNvPr>
          <p:cNvSpPr txBox="1"/>
          <p:nvPr/>
        </p:nvSpPr>
        <p:spPr>
          <a:xfrm>
            <a:off x="4046176" y="1597519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a_5 before n_3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8566A1-6D95-E84C-A0CB-CA0B9158481B}"/>
              </a:ext>
            </a:extLst>
          </p:cNvPr>
          <p:cNvSpPr txBox="1"/>
          <p:nvPr/>
        </p:nvSpPr>
        <p:spPr>
          <a:xfrm>
            <a:off x="6374488" y="1566851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n_2 before a_5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5FA434-F05B-8E49-A8E0-E5F3E8B6E286}"/>
              </a:ext>
            </a:extLst>
          </p:cNvPr>
          <p:cNvSpPr txBox="1"/>
          <p:nvPr/>
        </p:nvSpPr>
        <p:spPr>
          <a:xfrm>
            <a:off x="6864778" y="5475873"/>
            <a:ext cx="196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a_5 is a checkpoint</a:t>
            </a:r>
          </a:p>
        </p:txBody>
      </p:sp>
    </p:spTree>
    <p:extLst>
      <p:ext uri="{BB962C8B-B14F-4D97-AF65-F5344CB8AC3E}">
        <p14:creationId xmlns:p14="http://schemas.microsoft.com/office/powerpoint/2010/main" val="291463583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86782D-EF64-814A-B657-2A408E81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1180392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Original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We need to look at INEXACT matching in order to find variants.</a:t>
            </a:r>
          </a:p>
          <a:p>
            <a:endParaRPr lang="en-US" dirty="0"/>
          </a:p>
          <a:p>
            <a:r>
              <a:rPr lang="en-US" b="1" dirty="0"/>
              <a:t>Approx. Pattern Matching Problem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A string </a:t>
            </a:r>
            <a:r>
              <a:rPr lang="en-US" i="1" dirty="0"/>
              <a:t>Pattern</a:t>
            </a:r>
            <a:r>
              <a:rPr lang="en-US" dirty="0"/>
              <a:t>, a string </a:t>
            </a:r>
            <a:r>
              <a:rPr lang="en-US" i="1" dirty="0"/>
              <a:t>Genome</a:t>
            </a:r>
            <a:r>
              <a:rPr lang="en-US" dirty="0"/>
              <a:t>, and an integer </a:t>
            </a:r>
            <a:r>
              <a:rPr lang="en-US" i="1" dirty="0"/>
              <a:t>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 </a:t>
            </a:r>
            <a:r>
              <a:rPr lang="en-US" dirty="0"/>
              <a:t>where </a:t>
            </a:r>
            <a:r>
              <a:rPr lang="en-US" i="1" dirty="0"/>
              <a:t>Pattern</a:t>
            </a:r>
            <a:r>
              <a:rPr lang="en-US" dirty="0"/>
              <a:t> appears as a substring with at most </a:t>
            </a:r>
            <a:r>
              <a:rPr lang="en-US" i="1" dirty="0"/>
              <a:t>d</a:t>
            </a:r>
            <a:r>
              <a:rPr lang="en-US" dirty="0"/>
              <a:t> mismatches.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89EF-7CDC-D14F-BB42-67D3C059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900081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Original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We need to look at INEXACT matching in order to find variants.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Multiple</a:t>
            </a:r>
            <a:r>
              <a:rPr lang="en-US" b="1" dirty="0"/>
              <a:t> Approx. Pattern Matching Problem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A </a:t>
            </a:r>
            <a:r>
              <a:rPr lang="en-US" b="1" dirty="0">
                <a:solidFill>
                  <a:srgbClr val="FF0000"/>
                </a:solidFill>
              </a:rPr>
              <a:t>collection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strings </a:t>
            </a:r>
            <a:r>
              <a:rPr lang="en-US" i="1" dirty="0"/>
              <a:t>Patterns</a:t>
            </a:r>
            <a:r>
              <a:rPr lang="en-US" dirty="0"/>
              <a:t>, a string </a:t>
            </a:r>
            <a:r>
              <a:rPr lang="en-US" i="1" dirty="0"/>
              <a:t>Genome</a:t>
            </a:r>
            <a:r>
              <a:rPr lang="en-US" dirty="0"/>
              <a:t>, and an integer </a:t>
            </a:r>
            <a:r>
              <a:rPr lang="en-US" i="1" dirty="0"/>
              <a:t>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Output:</a:t>
            </a:r>
            <a:r>
              <a:rPr lang="en-US" dirty="0"/>
              <a:t> All positions in </a:t>
            </a:r>
            <a:r>
              <a:rPr lang="en-US" i="1" dirty="0"/>
              <a:t>Genome </a:t>
            </a:r>
            <a:r>
              <a:rPr lang="en-US" dirty="0"/>
              <a:t>where a string from </a:t>
            </a:r>
            <a:r>
              <a:rPr lang="en-US" i="1" dirty="0"/>
              <a:t>Patterns</a:t>
            </a:r>
            <a:r>
              <a:rPr lang="en-US" dirty="0"/>
              <a:t> appears as a substring with at most </a:t>
            </a:r>
            <a:r>
              <a:rPr lang="en-US" i="1" dirty="0"/>
              <a:t>d</a:t>
            </a:r>
            <a:r>
              <a:rPr lang="en-US" dirty="0"/>
              <a:t> mismatches.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6DA5A-2F28-3F45-BEE3-7BB05345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9771202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that </a:t>
            </a:r>
            <a:r>
              <a:rPr lang="en-US" sz="3200" i="1" dirty="0"/>
              <a:t>Pattern</a:t>
            </a:r>
            <a:r>
              <a:rPr lang="en-US" sz="3200" dirty="0"/>
              <a:t> appears in </a:t>
            </a:r>
            <a:r>
              <a:rPr lang="en-US" sz="3200" i="1" dirty="0"/>
              <a:t>Genome</a:t>
            </a:r>
            <a:r>
              <a:rPr lang="en-US" sz="3200" dirty="0"/>
              <a:t> with 1 mismatch: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spc="300" dirty="0" err="1">
                <a:latin typeface="Courier"/>
                <a:cs typeface="Courier"/>
              </a:rPr>
              <a:t>ggct</a:t>
            </a:r>
            <a:r>
              <a:rPr lang="en-US" sz="2800" spc="300" dirty="0" err="1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Pattern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Genome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     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spc="300" dirty="0" err="1">
                <a:latin typeface="Courier"/>
                <a:cs typeface="Courier"/>
              </a:rPr>
              <a:t>ggct</a:t>
            </a:r>
            <a:r>
              <a:rPr lang="en-US" sz="2800" spc="300" dirty="0">
                <a:latin typeface="Courier"/>
                <a:cs typeface="Courier"/>
              </a:rPr>
              <a:t> 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65544-3CEA-7748-BFCE-DDF88940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4499409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that </a:t>
            </a:r>
            <a:r>
              <a:rPr lang="en-US" sz="3200" i="1" dirty="0"/>
              <a:t>Pattern</a:t>
            </a:r>
            <a:r>
              <a:rPr lang="en-US" sz="3200" dirty="0"/>
              <a:t> appears in </a:t>
            </a:r>
            <a:r>
              <a:rPr lang="en-US" sz="3200" i="1" dirty="0"/>
              <a:t>Genome</a:t>
            </a:r>
            <a:r>
              <a:rPr lang="en-US" sz="3200" dirty="0"/>
              <a:t> with 1 mismatch: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spc="300" dirty="0" err="1">
                <a:latin typeface="Courier"/>
                <a:cs typeface="Courier"/>
              </a:rPr>
              <a:t>ggct</a:t>
            </a:r>
            <a:r>
              <a:rPr lang="en-US" sz="2800" spc="300" dirty="0" err="1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Pattern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Genome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     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spc="300" dirty="0" err="1">
                <a:latin typeface="Courier"/>
                <a:cs typeface="Courier"/>
              </a:rPr>
              <a:t>ggct</a:t>
            </a:r>
            <a:r>
              <a:rPr lang="en-US" sz="2800" spc="300" dirty="0">
                <a:latin typeface="Courier"/>
                <a:cs typeface="Courier"/>
              </a:rPr>
              <a:t>  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44882" y="3109259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264788-0B3D-A149-9D01-449DB5E6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83267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nab</a:t>
            </a:r>
          </a:p>
          <a:p>
            <a:r>
              <a:rPr lang="en-US" sz="3600" dirty="0"/>
              <a:t>antenna</a:t>
            </a:r>
          </a:p>
          <a:p>
            <a:r>
              <a:rPr lang="en-US" sz="3600" dirty="0"/>
              <a:t>bandana</a:t>
            </a:r>
          </a:p>
          <a:p>
            <a:r>
              <a:rPr lang="en-US" sz="3600" dirty="0" err="1"/>
              <a:t>ananas</a:t>
            </a:r>
            <a:endParaRPr lang="en-US" sz="3600" dirty="0"/>
          </a:p>
          <a:p>
            <a:r>
              <a:rPr lang="en-US" sz="3600" dirty="0"/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08E13D-79DE-0141-8F42-6A7ADEA3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7166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that </a:t>
            </a:r>
            <a:r>
              <a:rPr lang="en-US" sz="3200" i="1" dirty="0"/>
              <a:t>Pattern</a:t>
            </a:r>
            <a:r>
              <a:rPr lang="en-US" sz="3200" dirty="0"/>
              <a:t> appears in </a:t>
            </a:r>
            <a:r>
              <a:rPr lang="en-US" sz="3200" i="1" dirty="0"/>
              <a:t>Genome</a:t>
            </a:r>
            <a:r>
              <a:rPr lang="en-US" sz="3200" dirty="0"/>
              <a:t> with 1 mismatch: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One of the substrings must match!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6644" y="3743980"/>
            <a:ext cx="446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…</a:t>
            </a:r>
            <a:r>
              <a:rPr lang="en-US" sz="2800" spc="300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ggcac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800" b="1" spc="300" dirty="0" err="1">
                <a:solidFill>
                  <a:srgbClr val="008000"/>
                </a:solidFill>
                <a:latin typeface="Courier"/>
                <a:cs typeface="Courier"/>
              </a:rPr>
              <a:t>ggct</a:t>
            </a:r>
            <a:r>
              <a:rPr lang="en-US" sz="2800" spc="300" dirty="0" err="1">
                <a:solidFill>
                  <a:srgbClr val="A6A6A6"/>
                </a:solidFill>
                <a:latin typeface="Courier"/>
                <a:cs typeface="Courier"/>
              </a:rPr>
              <a:t>cc</a:t>
            </a:r>
            <a:r>
              <a:rPr lang="en-US" sz="2800" spc="300" dirty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2088" y="3129915"/>
            <a:ext cx="11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Pattern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4044" y="3791793"/>
            <a:ext cx="130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/>
              <a:t>Genome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634" y="3089557"/>
            <a:ext cx="370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Courier"/>
                <a:cs typeface="Courier"/>
              </a:rPr>
              <a:t>      </a:t>
            </a:r>
            <a:r>
              <a:rPr lang="en-US" sz="2800" spc="300" dirty="0" err="1">
                <a:latin typeface="Courier"/>
                <a:cs typeface="Courier"/>
              </a:rPr>
              <a:t>act</a:t>
            </a:r>
            <a:r>
              <a:rPr lang="en-US" sz="2800" b="1" spc="300" dirty="0" err="1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2800" b="1" spc="300" dirty="0" err="1">
                <a:solidFill>
                  <a:srgbClr val="008000"/>
                </a:solidFill>
                <a:latin typeface="Courier"/>
                <a:cs typeface="Courier"/>
              </a:rPr>
              <a:t>ggct</a:t>
            </a:r>
            <a:r>
              <a:rPr lang="en-US" sz="2800" spc="300" dirty="0">
                <a:latin typeface="Courier"/>
                <a:cs typeface="Courier"/>
              </a:rPr>
              <a:t>  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44882" y="3109259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A7FC78-B866-CE44-969C-BC815554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9530565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Theorem: </a:t>
            </a:r>
            <a:r>
              <a:rPr lang="en-US" sz="3200" dirty="0"/>
              <a:t>If </a:t>
            </a:r>
            <a:r>
              <a:rPr lang="en-US" sz="3200" i="1" dirty="0"/>
              <a:t>Pattern</a:t>
            </a:r>
            <a:r>
              <a:rPr lang="en-US" sz="3200" dirty="0"/>
              <a:t> occurs in </a:t>
            </a:r>
            <a:r>
              <a:rPr lang="en-US" sz="3200" i="1" dirty="0"/>
              <a:t>Genome </a:t>
            </a:r>
            <a:r>
              <a:rPr lang="en-US" sz="3200" dirty="0"/>
              <a:t>with </a:t>
            </a:r>
            <a:r>
              <a:rPr lang="en-US" sz="3200" i="1" dirty="0"/>
              <a:t>d</a:t>
            </a:r>
            <a:r>
              <a:rPr lang="en-US" sz="3200" dirty="0"/>
              <a:t> mismatches, then we can divide </a:t>
            </a:r>
            <a:r>
              <a:rPr lang="en-US" sz="3200" i="1" dirty="0"/>
              <a:t>Pattern</a:t>
            </a:r>
            <a:r>
              <a:rPr lang="en-US" sz="3200" dirty="0"/>
              <a:t> into</a:t>
            </a:r>
            <a:br>
              <a:rPr lang="en-US" sz="3200" dirty="0"/>
            </a:br>
            <a:r>
              <a:rPr lang="en-US" sz="3200" i="1" dirty="0"/>
              <a:t>d</a:t>
            </a:r>
            <a:r>
              <a:rPr lang="en-US" sz="3200" dirty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9989" y="42672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XXXXXXXXXXXXXXXXXXXXXXXXXXXXXXXXXXX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F2C23-EC46-3649-AEA6-43EEB5DC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8813458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Theorem: </a:t>
            </a:r>
            <a:r>
              <a:rPr lang="en-US" sz="3200" dirty="0"/>
              <a:t>If </a:t>
            </a:r>
            <a:r>
              <a:rPr lang="en-US" sz="3200" i="1" dirty="0"/>
              <a:t>Pattern</a:t>
            </a:r>
            <a:r>
              <a:rPr lang="en-US" sz="3200" dirty="0"/>
              <a:t> occurs in </a:t>
            </a:r>
            <a:r>
              <a:rPr lang="en-US" sz="3200" i="1" dirty="0"/>
              <a:t>Genome </a:t>
            </a:r>
            <a:r>
              <a:rPr lang="en-US" sz="3200" dirty="0"/>
              <a:t>with </a:t>
            </a:r>
            <a:r>
              <a:rPr lang="en-US" sz="3200" i="1" dirty="0"/>
              <a:t>d</a:t>
            </a:r>
            <a:r>
              <a:rPr lang="en-US" sz="3200" dirty="0"/>
              <a:t> mismatches, then we can divide </a:t>
            </a:r>
            <a:r>
              <a:rPr lang="en-US" sz="3200" i="1" dirty="0"/>
              <a:t>Pattern</a:t>
            </a:r>
            <a:r>
              <a:rPr lang="en-US" sz="3200" dirty="0"/>
              <a:t> into</a:t>
            </a:r>
            <a:br>
              <a:rPr lang="en-US" sz="3200" dirty="0"/>
            </a:br>
            <a:r>
              <a:rPr lang="en-US" sz="3200" i="1" dirty="0"/>
              <a:t>d</a:t>
            </a:r>
            <a:r>
              <a:rPr lang="en-US" sz="3200" dirty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r>
              <a:rPr lang="en-US" sz="2400" spc="300" dirty="0"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9224F-0643-6444-BD8C-7B788973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9145718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Theorem: </a:t>
            </a:r>
            <a:r>
              <a:rPr lang="en-US" sz="3200" dirty="0"/>
              <a:t>If </a:t>
            </a:r>
            <a:r>
              <a:rPr lang="en-US" sz="3200" i="1" dirty="0"/>
              <a:t>Pattern</a:t>
            </a:r>
            <a:r>
              <a:rPr lang="en-US" sz="3200" dirty="0"/>
              <a:t> occurs in </a:t>
            </a:r>
            <a:r>
              <a:rPr lang="en-US" sz="3200" i="1" dirty="0"/>
              <a:t>Genome </a:t>
            </a:r>
            <a:r>
              <a:rPr lang="en-US" sz="3200" dirty="0"/>
              <a:t>with </a:t>
            </a:r>
            <a:r>
              <a:rPr lang="en-US" sz="3200" i="1" dirty="0"/>
              <a:t>d</a:t>
            </a:r>
            <a:r>
              <a:rPr lang="en-US" sz="3200" dirty="0"/>
              <a:t> mismatches, then we can divide </a:t>
            </a:r>
            <a:r>
              <a:rPr lang="en-US" sz="3200" i="1" dirty="0"/>
              <a:t>Pattern</a:t>
            </a:r>
            <a:r>
              <a:rPr lang="en-US" sz="3200" dirty="0"/>
              <a:t> into</a:t>
            </a:r>
            <a:br>
              <a:rPr lang="en-US" sz="3200" dirty="0"/>
            </a:br>
            <a:r>
              <a:rPr lang="en-US" sz="3200" i="1" dirty="0"/>
              <a:t>d</a:t>
            </a:r>
            <a:r>
              <a:rPr lang="en-US" sz="3200" dirty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  <a:r>
              <a:rPr lang="en-US" sz="2400" spc="300" dirty="0"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000000"/>
                </a:solidFill>
                <a:latin typeface="Courier"/>
                <a:cs typeface="Courier"/>
              </a:rPr>
              <a:t>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03B4E-3B58-6E40-B642-9193046F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77017026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Theorem: </a:t>
            </a:r>
            <a:r>
              <a:rPr lang="en-US" sz="3200" dirty="0"/>
              <a:t>If </a:t>
            </a:r>
            <a:r>
              <a:rPr lang="en-US" sz="3200" i="1" dirty="0"/>
              <a:t>Pattern</a:t>
            </a:r>
            <a:r>
              <a:rPr lang="en-US" sz="3200" dirty="0"/>
              <a:t> occurs in </a:t>
            </a:r>
            <a:r>
              <a:rPr lang="en-US" sz="3200" i="1" dirty="0"/>
              <a:t>Genome </a:t>
            </a:r>
            <a:r>
              <a:rPr lang="en-US" sz="3200" dirty="0"/>
              <a:t>with </a:t>
            </a:r>
            <a:r>
              <a:rPr lang="en-US" sz="3200" i="1" dirty="0"/>
              <a:t>d</a:t>
            </a:r>
            <a:r>
              <a:rPr lang="en-US" sz="3200" dirty="0"/>
              <a:t> mismatches, then we can divide </a:t>
            </a:r>
            <a:r>
              <a:rPr lang="en-US" sz="3200" i="1" dirty="0"/>
              <a:t>Pattern</a:t>
            </a:r>
            <a:r>
              <a:rPr lang="en-US" sz="3200" dirty="0"/>
              <a:t> into</a:t>
            </a:r>
            <a:br>
              <a:rPr lang="en-US" sz="3200" dirty="0"/>
            </a:br>
            <a:r>
              <a:rPr lang="en-US" sz="3200" i="1" dirty="0"/>
              <a:t>d</a:t>
            </a:r>
            <a:r>
              <a:rPr lang="en-US" sz="3200" dirty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5AB9E-1A07-D543-9919-BF07B9AB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06002526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Theorem: </a:t>
            </a:r>
            <a:r>
              <a:rPr lang="en-US" sz="3200" dirty="0"/>
              <a:t>If </a:t>
            </a:r>
            <a:r>
              <a:rPr lang="en-US" sz="3200" i="1" dirty="0"/>
              <a:t>Pattern</a:t>
            </a:r>
            <a:r>
              <a:rPr lang="en-US" sz="3200" dirty="0"/>
              <a:t> occurs in </a:t>
            </a:r>
            <a:r>
              <a:rPr lang="en-US" sz="3200" i="1" dirty="0"/>
              <a:t>Genome </a:t>
            </a:r>
            <a:r>
              <a:rPr lang="en-US" sz="3200" dirty="0"/>
              <a:t>with </a:t>
            </a:r>
            <a:r>
              <a:rPr lang="en-US" sz="3200" i="1" dirty="0"/>
              <a:t>d</a:t>
            </a:r>
            <a:r>
              <a:rPr lang="en-US" sz="3200" dirty="0"/>
              <a:t> mismatches, then we can divide </a:t>
            </a:r>
            <a:r>
              <a:rPr lang="en-US" sz="3200" i="1" dirty="0"/>
              <a:t>Pattern</a:t>
            </a:r>
            <a:r>
              <a:rPr lang="en-US" sz="3200" dirty="0"/>
              <a:t> into</a:t>
            </a:r>
            <a:br>
              <a:rPr lang="en-US" sz="3200" dirty="0"/>
            </a:br>
            <a:r>
              <a:rPr lang="en-US" sz="3200" i="1" dirty="0"/>
              <a:t>d</a:t>
            </a:r>
            <a:r>
              <a:rPr lang="en-US" sz="3200" dirty="0"/>
              <a:t> + 1 “equal” pieces and find at least one exact match.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11573" y="4267200"/>
            <a:ext cx="795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008000"/>
                </a:solidFill>
                <a:latin typeface="Courier"/>
                <a:cs typeface="Courier"/>
              </a:rPr>
              <a:t>XXXXX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199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30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44682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428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39541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52659" y="4191000"/>
            <a:ext cx="0" cy="1143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9989" y="4724400"/>
            <a:ext cx="818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XXXXX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008000"/>
                </a:solidFill>
                <a:latin typeface="Courier"/>
                <a:cs typeface="Courier"/>
              </a:rPr>
              <a:t>XXXXX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</a:t>
            </a:r>
            <a:r>
              <a:rPr lang="en-US" sz="2400" b="1" spc="300" dirty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spc="300" dirty="0">
                <a:solidFill>
                  <a:srgbClr val="A6A6A6"/>
                </a:solidFill>
                <a:latin typeface="Courier"/>
                <a:cs typeface="Courier"/>
              </a:rPr>
              <a:t>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7F44B-03A0-1647-912E-DE7CF0FB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4040334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we are looking for at most </a:t>
            </a:r>
            <a:r>
              <a:rPr lang="en-US" sz="3200" i="1" dirty="0"/>
              <a:t>d</a:t>
            </a:r>
            <a:r>
              <a:rPr lang="en-US" sz="3200" dirty="0"/>
              <a:t> mismatches.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5069C-C61E-EF4F-8C36-388744CC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9813004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we are looking for at most </a:t>
            </a:r>
            <a:r>
              <a:rPr lang="en-US" sz="3200" i="1" dirty="0"/>
              <a:t>d</a:t>
            </a:r>
            <a:r>
              <a:rPr lang="en-US" sz="3200" dirty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Divide each of our strings into </a:t>
            </a:r>
            <a:r>
              <a:rPr lang="en-US" sz="3200" i="1" dirty="0"/>
              <a:t>d</a:t>
            </a:r>
            <a:r>
              <a:rPr lang="en-US" sz="3200" dirty="0"/>
              <a:t> + 1 smaller pieces, called </a:t>
            </a:r>
            <a:r>
              <a:rPr lang="en-US" sz="3200" b="1" dirty="0"/>
              <a:t>seeds</a:t>
            </a:r>
            <a:r>
              <a:rPr lang="en-US" sz="3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0A76-FC7B-3640-A2A8-DB2DE753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7627146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we are looking for at most </a:t>
            </a:r>
            <a:r>
              <a:rPr lang="en-US" sz="3200" i="1" dirty="0"/>
              <a:t>d</a:t>
            </a:r>
            <a:r>
              <a:rPr lang="en-US" sz="3200" dirty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Divide each of our strings into </a:t>
            </a:r>
            <a:r>
              <a:rPr lang="en-US" sz="3200" i="1" dirty="0"/>
              <a:t>d</a:t>
            </a:r>
            <a:r>
              <a:rPr lang="en-US" sz="3200" dirty="0"/>
              <a:t> + 1 smaller pieces, called </a:t>
            </a:r>
            <a:r>
              <a:rPr lang="en-US" sz="3200" b="1" dirty="0"/>
              <a:t>seeds</a:t>
            </a:r>
            <a:r>
              <a:rPr lang="en-US" sz="3200" dirty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Check if each </a:t>
            </a:r>
            <a:r>
              <a:rPr lang="en-US" sz="3200" i="1" dirty="0"/>
              <a:t>Pattern</a:t>
            </a:r>
            <a:r>
              <a:rPr lang="en-US" sz="3200" dirty="0"/>
              <a:t> has a seed that matches </a:t>
            </a:r>
            <a:r>
              <a:rPr lang="en-US" sz="3200" i="1" dirty="0"/>
              <a:t>Genome</a:t>
            </a:r>
            <a:r>
              <a:rPr lang="en-US" sz="3200" dirty="0"/>
              <a:t> exactly.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6CD8-5992-4445-B402-0D9492BF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65191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Say we are looking for at most </a:t>
            </a:r>
            <a:r>
              <a:rPr lang="en-US" sz="3200" i="1" dirty="0"/>
              <a:t>d</a:t>
            </a:r>
            <a:r>
              <a:rPr lang="en-US" sz="3200" dirty="0"/>
              <a:t> mismatches.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Divide each of our strings into </a:t>
            </a:r>
            <a:r>
              <a:rPr lang="en-US" sz="3200" i="1" dirty="0"/>
              <a:t>d</a:t>
            </a:r>
            <a:r>
              <a:rPr lang="en-US" sz="3200" dirty="0"/>
              <a:t> + 1 smaller pieces, called </a:t>
            </a:r>
            <a:r>
              <a:rPr lang="en-US" sz="3200" b="1" dirty="0"/>
              <a:t>seeds</a:t>
            </a:r>
            <a:r>
              <a:rPr lang="en-US" sz="3200" dirty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Check if each </a:t>
            </a:r>
            <a:r>
              <a:rPr lang="en-US" sz="3200" i="1" dirty="0"/>
              <a:t>Pattern</a:t>
            </a:r>
            <a:r>
              <a:rPr lang="en-US" sz="3200" dirty="0"/>
              <a:t> has a seed that matches </a:t>
            </a:r>
            <a:r>
              <a:rPr lang="en-US" sz="3200" i="1" dirty="0"/>
              <a:t>Genome</a:t>
            </a:r>
            <a:r>
              <a:rPr lang="en-US" sz="3200" dirty="0"/>
              <a:t> exactly.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If so, check the entire </a:t>
            </a:r>
            <a:r>
              <a:rPr lang="en-US" sz="3200" i="1" dirty="0"/>
              <a:t>Pattern</a:t>
            </a:r>
            <a:r>
              <a:rPr lang="en-US" sz="3200" dirty="0"/>
              <a:t> against </a:t>
            </a:r>
            <a:r>
              <a:rPr lang="en-US" sz="3200" i="1" dirty="0"/>
              <a:t>Genome</a:t>
            </a:r>
            <a:r>
              <a:rPr lang="en-US" sz="3200" dirty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C4CEF-AC3A-ED43-AF20-24CA11B9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0111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990601"/>
            <a:ext cx="2826604" cy="2615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218" r="2076"/>
          <a:stretch/>
        </p:blipFill>
        <p:spPr>
          <a:xfrm>
            <a:off x="6025444" y="990600"/>
            <a:ext cx="2794000" cy="261518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990600"/>
            <a:ext cx="2162412" cy="26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03699-E594-A84E-9501-C86C9997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49624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96E4F2-9EB5-E445-8286-E1DF90A8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74395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E837E-4F75-DF4E-ACD8-9086B7E3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33485089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an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latin typeface="Courier"/>
                <a:cs typeface="Courier"/>
              </a:rPr>
              <a:t>m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latin typeface="Courier"/>
                <a:cs typeface="Courier"/>
              </a:rPr>
              <a:t>p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latin typeface="Courier"/>
                <a:cs typeface="Courier"/>
              </a:rPr>
              <a:t>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B8D8F-0560-5A4C-BEBA-7AE1A0D5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3363619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34387-125E-8449-8B83-94011888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2980282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2354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allow 1 mismatch,</a:t>
            </a:r>
            <a:br>
              <a:rPr lang="en-US" sz="2400" dirty="0"/>
            </a:br>
            <a:r>
              <a:rPr lang="en-US" sz="2400" dirty="0"/>
              <a:t>then we need to keep the</a:t>
            </a:r>
            <a:br>
              <a:rPr lang="en-US" sz="2400" dirty="0"/>
            </a:br>
            <a:r>
              <a:rPr lang="en-US" sz="2400" dirty="0"/>
              <a:t>red letters around.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FADA4-7019-8F47-86EA-066F6C8F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6246990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18646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allow 1 mismatch,</a:t>
            </a:r>
            <a:br>
              <a:rPr lang="en-US" sz="2400" dirty="0"/>
            </a:br>
            <a:r>
              <a:rPr lang="en-US" sz="2400" dirty="0"/>
              <a:t>then we need to keep the</a:t>
            </a:r>
            <a:br>
              <a:rPr lang="en-US" sz="2400" dirty="0"/>
            </a:br>
            <a:r>
              <a:rPr lang="en-US" sz="2400" dirty="0"/>
              <a:t>red letters around.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1101" y="225284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Mismatches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E1DDF7-7D0C-FF42-B3DB-0249F42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3544806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allow 1 mismatch,</a:t>
            </a:r>
            <a:br>
              <a:rPr lang="en-US" sz="2400" dirty="0"/>
            </a:br>
            <a:r>
              <a:rPr lang="en-US" sz="2400" dirty="0"/>
              <a:t>then we need to keep the</a:t>
            </a:r>
            <a:br>
              <a:rPr lang="en-US" sz="2400" dirty="0"/>
            </a:br>
            <a:r>
              <a:rPr lang="en-US" sz="2400" dirty="0"/>
              <a:t>red letters around.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C70F33-91FF-484F-AEB8-A43F9EB1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87864764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extend all strings with at most 1 mismatch.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D49B7C-2D60-BA48-A0A2-53A1D452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01216831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extend all strings with at most 1 mismatch.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7D9D64-05EE-6745-B16D-80226D8D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0310642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extend all strings with at most 1 mismatch.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CB193-6A27-2043-8C18-74C8AFE7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4125856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dirty="0" err="1"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$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extend all strings with at most 1 mismatch.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E4493A-805B-EE4B-830F-2E6BC6F9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69113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F68F9E-2E9D-BF4A-BE91-4F72C18F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7726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bananas$pan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string produces a second mismatch (the $), so we discard it.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C147F1-E5BA-AA41-820E-B7D261FF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12868124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$</a:t>
            </a:r>
            <a:r>
              <a:rPr lang="en-US" b="1" spc="300" baseline="-250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0F612-9942-F84E-B7EC-FD21B153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6799296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3484" y="2252845"/>
            <a:ext cx="1492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Mismatches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7B9B7-9F69-9D44-B781-71FD7FF6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5647822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5</a:t>
            </a:r>
          </a:p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7</a:t>
            </a:r>
          </a:p>
          <a:p>
            <a:pPr algn="ctr"/>
            <a:r>
              <a:rPr lang="en-US" dirty="0"/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954F5-8B71-D44E-B91E-4F198D77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0535364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5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68B72-B911-B148-A093-2AAC0490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88509237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r>
              <a:rPr lang="en-US" b="1" spc="300" dirty="0">
                <a:solidFill>
                  <a:srgbClr val="FF0000"/>
                </a:solidFill>
                <a:latin typeface="Courier"/>
                <a:cs typeface="Courier"/>
              </a:rPr>
              <a:t>m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0866E-8767-8747-BF50-02804B2F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3689520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>
                <a:latin typeface="Courier"/>
                <a:cs typeface="Courier"/>
              </a:rPr>
              <a:t>mabananas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b="1" dirty="0"/>
              <a:t>1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38F03-CA0A-2240-A1AB-F175433F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6843715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>
                <a:latin typeface="Courier"/>
                <a:cs typeface="Courier"/>
              </a:rPr>
              <a:t>nas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4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5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46997-7CDD-B940-AC88-902CF0111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7522965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BWT Saves the Day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Recall: searching for 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/>
              <a:t> in </a:t>
            </a:r>
            <a:r>
              <a:rPr lang="en-US" dirty="0" err="1">
                <a:latin typeface="Courier"/>
                <a:cs typeface="Courier"/>
              </a:rPr>
              <a:t>panamaban</a:t>
            </a:r>
            <a:r>
              <a:rPr lang="en-US" b="1" dirty="0" err="1">
                <a:solidFill>
                  <a:srgbClr val="008000"/>
                </a:solidFill>
                <a:latin typeface="Courier"/>
                <a:cs typeface="Courier"/>
              </a:rPr>
              <a:t>ana</a:t>
            </a:r>
            <a:r>
              <a:rPr lang="en-US" dirty="0" err="1">
                <a:latin typeface="Courier"/>
                <a:cs typeface="Courier"/>
              </a:rPr>
              <a:t>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9731" y="2514600"/>
            <a:ext cx="3276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panamabanana</a:t>
            </a:r>
            <a:r>
              <a:rPr lang="en-US" spc="300" dirty="0">
                <a:latin typeface="Courier"/>
                <a:cs typeface="Courier"/>
              </a:rPr>
              <a:t>s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ma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bananas$pa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namabananas$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b="1" spc="300" baseline="-25000" dirty="0">
                <a:solidFill>
                  <a:srgbClr val="008000"/>
                </a:solidFill>
                <a:latin typeface="Courier"/>
                <a:cs typeface="Courier"/>
              </a:rPr>
              <a:t>5</a:t>
            </a:r>
            <a:r>
              <a:rPr lang="en-US" b="1" spc="300" dirty="0">
                <a:solidFill>
                  <a:srgbClr val="008000"/>
                </a:solidFill>
                <a:latin typeface="Courier"/>
                <a:cs typeface="Courier"/>
              </a:rPr>
              <a:t>na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latin typeface="Courier"/>
                <a:cs typeface="Courier"/>
              </a:rPr>
              <a:t>a</a:t>
            </a:r>
            <a:r>
              <a:rPr lang="en-US" spc="300" baseline="-25000" dirty="0">
                <a:latin typeface="Courier"/>
                <a:cs typeface="Courier"/>
              </a:rPr>
              <a:t>6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s$panamabana</a:t>
            </a:r>
            <a:r>
              <a:rPr lang="en-US" spc="300" dirty="0">
                <a:latin typeface="Courier"/>
                <a:cs typeface="Courier"/>
              </a:rPr>
              <a:t>n</a:t>
            </a:r>
            <a:r>
              <a:rPr lang="en-US" spc="300" baseline="-25000" dirty="0">
                <a:latin typeface="Courier"/>
                <a:cs typeface="Courier"/>
              </a:rPr>
              <a:t>3</a:t>
            </a:r>
            <a:r>
              <a:rPr lang="en-US" spc="300" dirty="0">
                <a:latin typeface="Courier"/>
                <a:cs typeface="Courier"/>
              </a:rPr>
              <a:t> b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nanas$panam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abananas$pan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amabananas$p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anas$panamab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4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as$panamaban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5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anamabananas</a:t>
            </a:r>
            <a:r>
              <a:rPr lang="en-US" spc="300" dirty="0">
                <a:latin typeface="Courier"/>
                <a:cs typeface="Courier"/>
              </a:rPr>
              <a:t>$</a:t>
            </a:r>
            <a:r>
              <a:rPr lang="en-US" spc="300" baseline="-25000" dirty="0">
                <a:latin typeface="Courier"/>
                <a:cs typeface="Courier"/>
              </a:rPr>
              <a:t>1</a:t>
            </a:r>
          </a:p>
          <a:p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pc="300" dirty="0">
                <a:solidFill>
                  <a:srgbClr val="A6A6A6"/>
                </a:solidFill>
                <a:latin typeface="Courier"/>
                <a:cs typeface="Courier"/>
              </a:rPr>
              <a:t>$panamabanan</a:t>
            </a:r>
            <a:r>
              <a:rPr lang="en-US" spc="3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pc="300" baseline="-250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8901" y="2252845"/>
            <a:ext cx="1261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Suffix Array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A6A6A6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pPr algn="ctr"/>
            <a:r>
              <a:rPr lang="en-US" b="1" dirty="0"/>
              <a:t>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85" y="3291541"/>
            <a:ext cx="25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end, we have five 3-mers with at most 1 mismatch.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5C4C9-10CC-A54B-BFFF-1D5D7A4D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86837642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458200" cy="4906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do we map reads?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a Suffix Tree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String Compression and the Burrows-Wheeler Transform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Inverting Burrows-Wheeler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Burrows-Wheeler for Pattern Matching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Finding the Matched Patterns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Setting Up Checkpoints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Inexact Matching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0000"/>
                </a:solidFill>
              </a:rPr>
              <a:t>Further Applications of Read Mapping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26B83A-4215-854D-BA22-16069375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3354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52C1A-C9F4-7E47-8EF1-468856E2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8423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Mapping Is Even Harder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Genomes have more than just point mutations.  They have insertions, deletions, duplications, inversions.  How can we map reads in this case?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293A-A52B-8F47-9DA8-B6FB53F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6765096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 by Read Mapping</a:t>
            </a:r>
          </a:p>
        </p:txBody>
      </p:sp>
      <p:sp>
        <p:nvSpPr>
          <p:cNvPr id="31" name="Freeform 2"/>
          <p:cNvSpPr>
            <a:spLocks/>
          </p:cNvSpPr>
          <p:nvPr/>
        </p:nvSpPr>
        <p:spPr bwMode="auto">
          <a:xfrm>
            <a:off x="5534025" y="2070100"/>
            <a:ext cx="457200" cy="2286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Freeform 3"/>
          <p:cNvSpPr>
            <a:spLocks/>
          </p:cNvSpPr>
          <p:nvPr/>
        </p:nvSpPr>
        <p:spPr bwMode="auto">
          <a:xfrm>
            <a:off x="7515225" y="2070100"/>
            <a:ext cx="457200" cy="2286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Freeform 4"/>
          <p:cNvSpPr>
            <a:spLocks/>
          </p:cNvSpPr>
          <p:nvPr/>
        </p:nvSpPr>
        <p:spPr bwMode="auto">
          <a:xfrm>
            <a:off x="663575" y="1917700"/>
            <a:ext cx="19812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968375" y="1917700"/>
            <a:ext cx="21336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864" y="0"/>
              </a:cxn>
              <a:cxn ang="0">
                <a:pos x="1776" y="288"/>
              </a:cxn>
            </a:cxnLst>
            <a:rect l="0" t="0" r="r" b="b"/>
            <a:pathLst>
              <a:path w="1776" h="288">
                <a:moveTo>
                  <a:pt x="0" y="288"/>
                </a:moveTo>
                <a:cubicBezTo>
                  <a:pt x="284" y="144"/>
                  <a:pt x="568" y="0"/>
                  <a:pt x="864" y="0"/>
                </a:cubicBezTo>
                <a:cubicBezTo>
                  <a:pt x="1160" y="0"/>
                  <a:pt x="1468" y="144"/>
                  <a:pt x="1776" y="288"/>
                </a:cubicBezTo>
              </a:path>
            </a:pathLst>
          </a:custGeom>
          <a:noFill/>
          <a:ln w="1905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5622925" y="2389188"/>
            <a:ext cx="273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s</a:t>
            </a: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576262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5168547" y="2082800"/>
            <a:ext cx="318206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7623956" y="2387600"/>
            <a:ext cx="26196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8136658" y="20828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C</a:t>
            </a: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5076825" y="2387600"/>
            <a:ext cx="3429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778192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6618636" y="2082800"/>
            <a:ext cx="389828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-B</a:t>
            </a: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flipH="1">
            <a:off x="780097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749617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547687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flipH="1">
            <a:off x="578167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752475" y="2376488"/>
            <a:ext cx="273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s</a:t>
            </a: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298097" y="2070100"/>
            <a:ext cx="318206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2753506" y="2374900"/>
            <a:ext cx="26196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t</a:t>
            </a: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3266208" y="20701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C</a:t>
            </a: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1786658" y="2070100"/>
            <a:ext cx="312884" cy="369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29" tIns="45714" rIns="91429" bIns="45714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 flipH="1">
            <a:off x="293052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262572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606425" y="2298700"/>
            <a:ext cx="2286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911225" y="2298700"/>
            <a:ext cx="228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6" name="Line 27"/>
          <p:cNvSpPr>
            <a:spLocks noChangeShapeType="1"/>
          </p:cNvSpPr>
          <p:nvPr/>
        </p:nvSpPr>
        <p:spPr bwMode="auto">
          <a:xfrm>
            <a:off x="291147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" name="Line 28"/>
          <p:cNvSpPr>
            <a:spLocks noChangeShapeType="1"/>
          </p:cNvSpPr>
          <p:nvPr/>
        </p:nvSpPr>
        <p:spPr bwMode="auto">
          <a:xfrm>
            <a:off x="892175" y="2298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29"/>
          <p:cNvSpPr>
            <a:spLocks noChangeShapeType="1"/>
          </p:cNvSpPr>
          <p:nvPr/>
        </p:nvSpPr>
        <p:spPr bwMode="auto">
          <a:xfrm>
            <a:off x="3829050" y="23749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Text Box 30"/>
          <p:cNvSpPr txBox="1">
            <a:spLocks noChangeArrowheads="1"/>
          </p:cNvSpPr>
          <p:nvPr/>
        </p:nvSpPr>
        <p:spPr bwMode="auto">
          <a:xfrm>
            <a:off x="3692525" y="1955800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Calibri"/>
                <a:cs typeface="Calibri"/>
              </a:rPr>
              <a:t>inversion</a:t>
            </a: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1447800" y="1219200"/>
            <a:ext cx="11114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Human</a:t>
            </a:r>
          </a:p>
        </p:txBody>
      </p:sp>
      <p:grpSp>
        <p:nvGrpSpPr>
          <p:cNvPr id="61" name="Group 32"/>
          <p:cNvGrpSpPr>
            <a:grpSpLocks/>
          </p:cNvGrpSpPr>
          <p:nvPr/>
        </p:nvGrpSpPr>
        <p:grpSpPr bwMode="auto">
          <a:xfrm>
            <a:off x="228600" y="4191000"/>
            <a:ext cx="8824913" cy="1158875"/>
            <a:chOff x="144" y="2640"/>
            <a:chExt cx="5559" cy="730"/>
          </a:xfrm>
        </p:grpSpPr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3312" y="2936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3900" y="2936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432" y="2840"/>
              <a:ext cx="1056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624" y="2840"/>
              <a:ext cx="1344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6" name="Text Box 37"/>
            <p:cNvSpPr txBox="1">
              <a:spLocks noChangeArrowheads="1"/>
            </p:cNvSpPr>
            <p:nvPr/>
          </p:nvSpPr>
          <p:spPr bwMode="auto">
            <a:xfrm>
              <a:off x="3358" y="3137"/>
              <a:ext cx="193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u</a:t>
              </a:r>
            </a:p>
          </p:txBody>
        </p:sp>
        <p:sp>
          <p:nvSpPr>
            <p:cNvPr id="67" name="Line 38"/>
            <p:cNvSpPr>
              <a:spLocks noChangeShapeType="1"/>
            </p:cNvSpPr>
            <p:nvPr/>
          </p:nvSpPr>
          <p:spPr bwMode="auto">
            <a:xfrm>
              <a:off x="345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8" name="Text Box 39"/>
            <p:cNvSpPr txBox="1">
              <a:spLocks noChangeArrowheads="1"/>
            </p:cNvSpPr>
            <p:nvPr/>
          </p:nvSpPr>
          <p:spPr bwMode="auto">
            <a:xfrm>
              <a:off x="3082" y="2944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69" name="Text Box 40"/>
            <p:cNvSpPr txBox="1">
              <a:spLocks noChangeArrowheads="1"/>
            </p:cNvSpPr>
            <p:nvPr/>
          </p:nvSpPr>
          <p:spPr bwMode="auto">
            <a:xfrm>
              <a:off x="4183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 flipH="1">
              <a:off x="4080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1" name="Line 42"/>
            <p:cNvSpPr>
              <a:spLocks noChangeShapeType="1"/>
            </p:cNvSpPr>
            <p:nvPr/>
          </p:nvSpPr>
          <p:spPr bwMode="auto">
            <a:xfrm>
              <a:off x="3888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3276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3" name="Line 44"/>
            <p:cNvSpPr>
              <a:spLocks noChangeShapeType="1"/>
            </p:cNvSpPr>
            <p:nvPr/>
          </p:nvSpPr>
          <p:spPr bwMode="auto">
            <a:xfrm flipH="1">
              <a:off x="3468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4" name="Text Box 45"/>
            <p:cNvSpPr txBox="1">
              <a:spLocks noChangeArrowheads="1"/>
            </p:cNvSpPr>
            <p:nvPr/>
          </p:nvSpPr>
          <p:spPr bwMode="auto">
            <a:xfrm>
              <a:off x="478" y="3129"/>
              <a:ext cx="193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u</a:t>
              </a:r>
            </a:p>
          </p:txBody>
        </p:sp>
        <p:sp>
          <p:nvSpPr>
            <p:cNvPr id="75" name="Text Box 46"/>
            <p:cNvSpPr txBox="1">
              <a:spLocks noChangeArrowheads="1"/>
            </p:cNvSpPr>
            <p:nvPr/>
          </p:nvSpPr>
          <p:spPr bwMode="auto">
            <a:xfrm>
              <a:off x="202" y="2936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5348" y="3128"/>
              <a:ext cx="2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77" name="Text Box 48"/>
            <p:cNvSpPr txBox="1">
              <a:spLocks noChangeArrowheads="1"/>
            </p:cNvSpPr>
            <p:nvPr/>
          </p:nvSpPr>
          <p:spPr bwMode="auto">
            <a:xfrm>
              <a:off x="3675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78" name="Line 49"/>
            <p:cNvSpPr>
              <a:spLocks noChangeShapeType="1"/>
            </p:cNvSpPr>
            <p:nvPr/>
          </p:nvSpPr>
          <p:spPr bwMode="auto">
            <a:xfrm>
              <a:off x="3456" y="3128"/>
              <a:ext cx="62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775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80" name="Line 51"/>
            <p:cNvSpPr>
              <a:spLocks noChangeShapeType="1"/>
            </p:cNvSpPr>
            <p:nvPr/>
          </p:nvSpPr>
          <p:spPr bwMode="auto">
            <a:xfrm>
              <a:off x="396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1" name="Line 52"/>
            <p:cNvSpPr>
              <a:spLocks noChangeShapeType="1"/>
            </p:cNvSpPr>
            <p:nvPr/>
          </p:nvSpPr>
          <p:spPr bwMode="auto">
            <a:xfrm flipH="1">
              <a:off x="588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2" name="Line 53"/>
            <p:cNvSpPr>
              <a:spLocks noChangeShapeType="1"/>
            </p:cNvSpPr>
            <p:nvPr/>
          </p:nvSpPr>
          <p:spPr bwMode="auto">
            <a:xfrm>
              <a:off x="4832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3" name="Line 54"/>
            <p:cNvSpPr>
              <a:spLocks noChangeShapeType="1"/>
            </p:cNvSpPr>
            <p:nvPr/>
          </p:nvSpPr>
          <p:spPr bwMode="auto">
            <a:xfrm>
              <a:off x="57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4" name="Line 55"/>
            <p:cNvSpPr>
              <a:spLocks noChangeShapeType="1"/>
            </p:cNvSpPr>
            <p:nvPr/>
          </p:nvSpPr>
          <p:spPr bwMode="auto">
            <a:xfrm>
              <a:off x="2412" y="3128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5" name="Line 56"/>
            <p:cNvSpPr>
              <a:spLocks noChangeShapeType="1"/>
            </p:cNvSpPr>
            <p:nvPr/>
          </p:nvSpPr>
          <p:spPr bwMode="auto">
            <a:xfrm>
              <a:off x="3024" y="3128"/>
              <a:ext cx="432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6" name="Line 57"/>
            <p:cNvSpPr>
              <a:spLocks noChangeShapeType="1"/>
            </p:cNvSpPr>
            <p:nvPr/>
          </p:nvSpPr>
          <p:spPr bwMode="auto">
            <a:xfrm flipH="1">
              <a:off x="4080" y="3128"/>
              <a:ext cx="384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7" name="Line 58"/>
            <p:cNvSpPr>
              <a:spLocks noChangeShapeType="1"/>
            </p:cNvSpPr>
            <p:nvPr/>
          </p:nvSpPr>
          <p:spPr bwMode="auto">
            <a:xfrm>
              <a:off x="144" y="3128"/>
              <a:ext cx="81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8" name="Text Box 59"/>
            <p:cNvSpPr txBox="1">
              <a:spLocks noChangeArrowheads="1"/>
            </p:cNvSpPr>
            <p:nvPr/>
          </p:nvSpPr>
          <p:spPr bwMode="auto">
            <a:xfrm>
              <a:off x="4599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89" name="Text Box 60"/>
            <p:cNvSpPr txBox="1">
              <a:spLocks noChangeArrowheads="1"/>
            </p:cNvSpPr>
            <p:nvPr/>
          </p:nvSpPr>
          <p:spPr bwMode="auto">
            <a:xfrm>
              <a:off x="5031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90" name="Line 61"/>
            <p:cNvSpPr>
              <a:spLocks noChangeShapeType="1"/>
            </p:cNvSpPr>
            <p:nvPr/>
          </p:nvSpPr>
          <p:spPr bwMode="auto">
            <a:xfrm>
              <a:off x="4592" y="3128"/>
              <a:ext cx="110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1" name="Text Box 62"/>
            <p:cNvSpPr txBox="1">
              <a:spLocks noChangeArrowheads="1"/>
            </p:cNvSpPr>
            <p:nvPr/>
          </p:nvSpPr>
          <p:spPr bwMode="auto">
            <a:xfrm>
              <a:off x="4736" y="3128"/>
              <a:ext cx="1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92" name="Line 63"/>
            <p:cNvSpPr>
              <a:spLocks noChangeShapeType="1"/>
            </p:cNvSpPr>
            <p:nvPr/>
          </p:nvSpPr>
          <p:spPr bwMode="auto">
            <a:xfrm>
              <a:off x="4080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" name="Text Box 64"/>
            <p:cNvSpPr txBox="1">
              <a:spLocks noChangeArrowheads="1"/>
            </p:cNvSpPr>
            <p:nvPr/>
          </p:nvSpPr>
          <p:spPr bwMode="auto">
            <a:xfrm>
              <a:off x="5516" y="2936"/>
              <a:ext cx="18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E</a:t>
              </a:r>
            </a:p>
          </p:txBody>
        </p:sp>
        <p:sp>
          <p:nvSpPr>
            <p:cNvPr id="94" name="Line 65"/>
            <p:cNvSpPr>
              <a:spLocks noChangeShapeType="1"/>
            </p:cNvSpPr>
            <p:nvPr/>
          </p:nvSpPr>
          <p:spPr bwMode="auto">
            <a:xfrm>
              <a:off x="545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Text Box 66"/>
            <p:cNvSpPr txBox="1">
              <a:spLocks noChangeArrowheads="1"/>
            </p:cNvSpPr>
            <p:nvPr/>
          </p:nvSpPr>
          <p:spPr bwMode="auto">
            <a:xfrm>
              <a:off x="1940" y="3128"/>
              <a:ext cx="2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96" name="Line 67"/>
            <p:cNvSpPr>
              <a:spLocks noChangeShapeType="1"/>
            </p:cNvSpPr>
            <p:nvPr/>
          </p:nvSpPr>
          <p:spPr bwMode="auto">
            <a:xfrm>
              <a:off x="1860" y="3080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7" name="Line 68"/>
            <p:cNvSpPr>
              <a:spLocks noChangeShapeType="1"/>
            </p:cNvSpPr>
            <p:nvPr/>
          </p:nvSpPr>
          <p:spPr bwMode="auto">
            <a:xfrm flipH="1">
              <a:off x="1440" y="3080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8" name="Line 69"/>
            <p:cNvSpPr>
              <a:spLocks noChangeShapeType="1"/>
            </p:cNvSpPr>
            <p:nvPr/>
          </p:nvSpPr>
          <p:spPr bwMode="auto">
            <a:xfrm>
              <a:off x="1392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9" name="Text Box 70"/>
            <p:cNvSpPr txBox="1">
              <a:spLocks noChangeArrowheads="1"/>
            </p:cNvSpPr>
            <p:nvPr/>
          </p:nvSpPr>
          <p:spPr bwMode="auto">
            <a:xfrm>
              <a:off x="1159" y="2936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100" name="Text Box 71"/>
            <p:cNvSpPr txBox="1">
              <a:spLocks noChangeArrowheads="1"/>
            </p:cNvSpPr>
            <p:nvPr/>
          </p:nvSpPr>
          <p:spPr bwMode="auto">
            <a:xfrm>
              <a:off x="1591" y="2936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01" name="Line 72"/>
            <p:cNvSpPr>
              <a:spLocks noChangeShapeType="1"/>
            </p:cNvSpPr>
            <p:nvPr/>
          </p:nvSpPr>
          <p:spPr bwMode="auto">
            <a:xfrm>
              <a:off x="1152" y="3128"/>
              <a:ext cx="110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Text Box 73"/>
            <p:cNvSpPr txBox="1">
              <a:spLocks noChangeArrowheads="1"/>
            </p:cNvSpPr>
            <p:nvPr/>
          </p:nvSpPr>
          <p:spPr bwMode="auto">
            <a:xfrm>
              <a:off x="1248" y="3128"/>
              <a:ext cx="1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v</a:t>
              </a:r>
            </a:p>
          </p:txBody>
        </p:sp>
        <p:sp>
          <p:nvSpPr>
            <p:cNvPr id="103" name="Text Box 74"/>
            <p:cNvSpPr txBox="1">
              <a:spLocks noChangeArrowheads="1"/>
            </p:cNvSpPr>
            <p:nvPr/>
          </p:nvSpPr>
          <p:spPr bwMode="auto">
            <a:xfrm>
              <a:off x="2076" y="2936"/>
              <a:ext cx="18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E</a:t>
              </a:r>
            </a:p>
          </p:txBody>
        </p:sp>
        <p:sp>
          <p:nvSpPr>
            <p:cNvPr id="104" name="Line 75"/>
            <p:cNvSpPr>
              <a:spLocks noChangeShapeType="1"/>
            </p:cNvSpPr>
            <p:nvPr/>
          </p:nvSpPr>
          <p:spPr bwMode="auto">
            <a:xfrm>
              <a:off x="2016" y="30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5" name="Text Box 76"/>
            <p:cNvSpPr txBox="1">
              <a:spLocks noChangeArrowheads="1"/>
            </p:cNvSpPr>
            <p:nvPr/>
          </p:nvSpPr>
          <p:spPr bwMode="auto">
            <a:xfrm>
              <a:off x="2260" y="2640"/>
              <a:ext cx="89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Calibri"/>
                  <a:cs typeface="Calibri"/>
                </a:rPr>
                <a:t>duplication/</a:t>
              </a:r>
            </a:p>
            <a:p>
              <a:r>
                <a:rPr lang="en-US">
                  <a:latin typeface="Calibri"/>
                  <a:cs typeface="Calibri"/>
                </a:rPr>
                <a:t>transposition</a:t>
              </a:r>
            </a:p>
          </p:txBody>
        </p:sp>
      </p:grpSp>
      <p:sp>
        <p:nvSpPr>
          <p:cNvPr id="106" name="Text Box 100"/>
          <p:cNvSpPr txBox="1">
            <a:spLocks noChangeArrowheads="1"/>
          </p:cNvSpPr>
          <p:nvPr/>
        </p:nvSpPr>
        <p:spPr bwMode="auto">
          <a:xfrm>
            <a:off x="6432550" y="1219200"/>
            <a:ext cx="1027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Tumor</a:t>
            </a:r>
          </a:p>
        </p:txBody>
      </p:sp>
      <p:sp>
        <p:nvSpPr>
          <p:cNvPr id="107" name="Line 101"/>
          <p:cNvSpPr>
            <a:spLocks noChangeShapeType="1"/>
          </p:cNvSpPr>
          <p:nvPr/>
        </p:nvSpPr>
        <p:spPr bwMode="auto">
          <a:xfrm>
            <a:off x="228600" y="2362200"/>
            <a:ext cx="3429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Line 102"/>
          <p:cNvSpPr>
            <a:spLocks noChangeShapeType="1"/>
          </p:cNvSpPr>
          <p:nvPr/>
        </p:nvSpPr>
        <p:spPr bwMode="auto">
          <a:xfrm>
            <a:off x="1295400" y="23622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9" name="Line 103"/>
          <p:cNvSpPr>
            <a:spLocks noChangeShapeType="1"/>
          </p:cNvSpPr>
          <p:nvPr/>
        </p:nvSpPr>
        <p:spPr bwMode="auto">
          <a:xfrm flipH="1">
            <a:off x="6948488" y="23876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110" name="Group 104"/>
          <p:cNvGrpSpPr>
            <a:grpSpLocks/>
          </p:cNvGrpSpPr>
          <p:nvPr/>
        </p:nvGrpSpPr>
        <p:grpSpPr bwMode="auto">
          <a:xfrm>
            <a:off x="209550" y="3213102"/>
            <a:ext cx="8296275" cy="839788"/>
            <a:chOff x="132" y="2024"/>
            <a:chExt cx="5226" cy="529"/>
          </a:xfrm>
        </p:grpSpPr>
        <p:sp>
          <p:nvSpPr>
            <p:cNvPr id="111" name="Freeform 105"/>
            <p:cNvSpPr>
              <a:spLocks/>
            </p:cNvSpPr>
            <p:nvPr/>
          </p:nvSpPr>
          <p:spPr bwMode="auto">
            <a:xfrm>
              <a:off x="3534" y="2120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Freeform 106"/>
            <p:cNvSpPr>
              <a:spLocks/>
            </p:cNvSpPr>
            <p:nvPr/>
          </p:nvSpPr>
          <p:spPr bwMode="auto">
            <a:xfrm>
              <a:off x="4782" y="2120"/>
              <a:ext cx="288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Freeform 107"/>
            <p:cNvSpPr>
              <a:spLocks/>
            </p:cNvSpPr>
            <p:nvPr/>
          </p:nvSpPr>
          <p:spPr bwMode="auto">
            <a:xfrm>
              <a:off x="420" y="2024"/>
              <a:ext cx="1248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4" name="Freeform 108"/>
            <p:cNvSpPr>
              <a:spLocks/>
            </p:cNvSpPr>
            <p:nvPr/>
          </p:nvSpPr>
          <p:spPr bwMode="auto">
            <a:xfrm>
              <a:off x="612" y="2024"/>
              <a:ext cx="1344" cy="240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864" y="0"/>
                </a:cxn>
                <a:cxn ang="0">
                  <a:pos x="1776" y="288"/>
                </a:cxn>
              </a:cxnLst>
              <a:rect l="0" t="0" r="r" b="b"/>
              <a:pathLst>
                <a:path w="1776" h="288">
                  <a:moveTo>
                    <a:pt x="0" y="288"/>
                  </a:moveTo>
                  <a:cubicBezTo>
                    <a:pt x="284" y="144"/>
                    <a:pt x="568" y="0"/>
                    <a:pt x="864" y="0"/>
                  </a:cubicBezTo>
                  <a:cubicBezTo>
                    <a:pt x="1160" y="0"/>
                    <a:pt x="1468" y="144"/>
                    <a:pt x="1776" y="288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5" name="Text Box 109"/>
            <p:cNvSpPr txBox="1">
              <a:spLocks noChangeArrowheads="1"/>
            </p:cNvSpPr>
            <p:nvPr/>
          </p:nvSpPr>
          <p:spPr bwMode="auto">
            <a:xfrm>
              <a:off x="3590" y="2321"/>
              <a:ext cx="1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16" name="Line 110"/>
            <p:cNvSpPr>
              <a:spLocks noChangeShapeType="1"/>
            </p:cNvSpPr>
            <p:nvPr/>
          </p:nvSpPr>
          <p:spPr bwMode="auto">
            <a:xfrm>
              <a:off x="3678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7" name="Text Box 111"/>
            <p:cNvSpPr txBox="1">
              <a:spLocks noChangeArrowheads="1"/>
            </p:cNvSpPr>
            <p:nvPr/>
          </p:nvSpPr>
          <p:spPr bwMode="auto">
            <a:xfrm>
              <a:off x="3304" y="2128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8" name="Text Box 112"/>
            <p:cNvSpPr txBox="1">
              <a:spLocks noChangeArrowheads="1"/>
            </p:cNvSpPr>
            <p:nvPr/>
          </p:nvSpPr>
          <p:spPr bwMode="auto">
            <a:xfrm>
              <a:off x="4850" y="2320"/>
              <a:ext cx="165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t</a:t>
              </a:r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>
              <a:off x="4926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0" name="Text Box 114"/>
            <p:cNvSpPr txBox="1">
              <a:spLocks noChangeArrowheads="1"/>
            </p:cNvSpPr>
            <p:nvPr/>
          </p:nvSpPr>
          <p:spPr bwMode="auto">
            <a:xfrm>
              <a:off x="4529" y="2120"/>
              <a:ext cx="24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-B</a:t>
              </a:r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H="1">
              <a:off x="4962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2" name="Line 116"/>
            <p:cNvSpPr>
              <a:spLocks noChangeShapeType="1"/>
            </p:cNvSpPr>
            <p:nvPr/>
          </p:nvSpPr>
          <p:spPr bwMode="auto">
            <a:xfrm>
              <a:off x="4770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3" name="Line 117"/>
            <p:cNvSpPr>
              <a:spLocks noChangeShapeType="1"/>
            </p:cNvSpPr>
            <p:nvPr/>
          </p:nvSpPr>
          <p:spPr bwMode="auto">
            <a:xfrm>
              <a:off x="3498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4" name="Line 118"/>
            <p:cNvSpPr>
              <a:spLocks noChangeShapeType="1"/>
            </p:cNvSpPr>
            <p:nvPr/>
          </p:nvSpPr>
          <p:spPr bwMode="auto">
            <a:xfrm flipH="1">
              <a:off x="3690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5" name="Text Box 119"/>
            <p:cNvSpPr txBox="1">
              <a:spLocks noChangeArrowheads="1"/>
            </p:cNvSpPr>
            <p:nvPr/>
          </p:nvSpPr>
          <p:spPr bwMode="auto">
            <a:xfrm>
              <a:off x="476" y="2313"/>
              <a:ext cx="1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6" name="Text Box 120"/>
            <p:cNvSpPr txBox="1">
              <a:spLocks noChangeArrowheads="1"/>
            </p:cNvSpPr>
            <p:nvPr/>
          </p:nvSpPr>
          <p:spPr bwMode="auto">
            <a:xfrm>
              <a:off x="190" y="2120"/>
              <a:ext cx="20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7" name="Text Box 121"/>
            <p:cNvSpPr txBox="1">
              <a:spLocks noChangeArrowheads="1"/>
            </p:cNvSpPr>
            <p:nvPr/>
          </p:nvSpPr>
          <p:spPr bwMode="auto">
            <a:xfrm>
              <a:off x="1736" y="2312"/>
              <a:ext cx="165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t</a:t>
              </a:r>
            </a:p>
          </p:txBody>
        </p:sp>
        <p:sp>
          <p:nvSpPr>
            <p:cNvPr id="128" name="Text Box 122"/>
            <p:cNvSpPr txBox="1">
              <a:spLocks noChangeArrowheads="1"/>
            </p:cNvSpPr>
            <p:nvPr/>
          </p:nvSpPr>
          <p:spPr bwMode="auto">
            <a:xfrm>
              <a:off x="3929" y="2120"/>
              <a:ext cx="24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-C</a:t>
              </a:r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>
              <a:off x="3678" y="2312"/>
              <a:ext cx="624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0" name="Text Box 124"/>
            <p:cNvSpPr txBox="1">
              <a:spLocks noChangeArrowheads="1"/>
            </p:cNvSpPr>
            <p:nvPr/>
          </p:nvSpPr>
          <p:spPr bwMode="auto">
            <a:xfrm>
              <a:off x="763" y="2120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131" name="Line 125"/>
            <p:cNvSpPr>
              <a:spLocks noChangeShapeType="1"/>
            </p:cNvSpPr>
            <p:nvPr/>
          </p:nvSpPr>
          <p:spPr bwMode="auto">
            <a:xfrm flipH="1">
              <a:off x="1848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2" name="Line 126"/>
            <p:cNvSpPr>
              <a:spLocks noChangeShapeType="1"/>
            </p:cNvSpPr>
            <p:nvPr/>
          </p:nvSpPr>
          <p:spPr bwMode="auto">
            <a:xfrm>
              <a:off x="1656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3" name="Line 127"/>
            <p:cNvSpPr>
              <a:spLocks noChangeShapeType="1"/>
            </p:cNvSpPr>
            <p:nvPr/>
          </p:nvSpPr>
          <p:spPr bwMode="auto">
            <a:xfrm>
              <a:off x="384" y="2264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576" y="2264"/>
              <a:ext cx="14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>
              <a:off x="1836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>
              <a:off x="564" y="226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>
              <a:off x="2412" y="231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8" name="Text Box 132"/>
            <p:cNvSpPr txBox="1">
              <a:spLocks noChangeArrowheads="1"/>
            </p:cNvSpPr>
            <p:nvPr/>
          </p:nvSpPr>
          <p:spPr bwMode="auto">
            <a:xfrm>
              <a:off x="5097" y="2120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>
              <a:off x="3246" y="2312"/>
              <a:ext cx="432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flipH="1">
              <a:off x="4542" y="2312"/>
              <a:ext cx="384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1" name="Line 135"/>
            <p:cNvSpPr>
              <a:spLocks noChangeShapeType="1"/>
            </p:cNvSpPr>
            <p:nvPr/>
          </p:nvSpPr>
          <p:spPr bwMode="auto">
            <a:xfrm>
              <a:off x="132" y="2312"/>
              <a:ext cx="81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2" name="Line 136"/>
            <p:cNvSpPr>
              <a:spLocks noChangeShapeType="1"/>
            </p:cNvSpPr>
            <p:nvPr/>
          </p:nvSpPr>
          <p:spPr bwMode="auto">
            <a:xfrm>
              <a:off x="4926" y="2312"/>
              <a:ext cx="432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" name="Text Box 137"/>
            <p:cNvSpPr txBox="1">
              <a:spLocks noChangeArrowheads="1"/>
            </p:cNvSpPr>
            <p:nvPr/>
          </p:nvSpPr>
          <p:spPr bwMode="auto">
            <a:xfrm>
              <a:off x="1291" y="2120"/>
              <a:ext cx="19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144" name="Text Box 138"/>
            <p:cNvSpPr txBox="1">
              <a:spLocks noChangeArrowheads="1"/>
            </p:cNvSpPr>
            <p:nvPr/>
          </p:nvSpPr>
          <p:spPr bwMode="auto">
            <a:xfrm>
              <a:off x="2055" y="2120"/>
              <a:ext cx="206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1429" tIns="45714" rIns="91429" bIns="45714">
              <a:spAutoFit/>
            </a:bodyPr>
            <a:lstStyle/>
            <a:p>
              <a:pPr algn="ctr"/>
              <a:r>
                <a:rPr lang="en-US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45" name="Line 139"/>
            <p:cNvSpPr>
              <a:spLocks noChangeShapeType="1"/>
            </p:cNvSpPr>
            <p:nvPr/>
          </p:nvSpPr>
          <p:spPr bwMode="auto">
            <a:xfrm>
              <a:off x="1236" y="2312"/>
              <a:ext cx="1008" cy="0"/>
            </a:xfrm>
            <a:prstGeom prst="line">
              <a:avLst/>
            </a:prstGeom>
            <a:noFill/>
            <a:ln w="508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6" name="Text Box 140"/>
            <p:cNvSpPr txBox="1">
              <a:spLocks noChangeArrowheads="1"/>
            </p:cNvSpPr>
            <p:nvPr/>
          </p:nvSpPr>
          <p:spPr bwMode="auto">
            <a:xfrm>
              <a:off x="2222" y="2048"/>
              <a:ext cx="8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Calibri"/>
                  <a:cs typeface="Calibri"/>
                </a:rPr>
                <a:t>translocation</a:t>
              </a:r>
            </a:p>
          </p:txBody>
        </p:sp>
        <p:sp>
          <p:nvSpPr>
            <p:cNvPr id="147" name="Line 141"/>
            <p:cNvSpPr>
              <a:spLocks noChangeShapeType="1"/>
            </p:cNvSpPr>
            <p:nvPr/>
          </p:nvSpPr>
          <p:spPr bwMode="auto">
            <a:xfrm>
              <a:off x="643" y="2313"/>
              <a:ext cx="240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" name="Line 142"/>
            <p:cNvSpPr>
              <a:spLocks noChangeShapeType="1"/>
            </p:cNvSpPr>
            <p:nvPr/>
          </p:nvSpPr>
          <p:spPr bwMode="auto">
            <a:xfrm flipH="1">
              <a:off x="4676" y="2312"/>
              <a:ext cx="240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49" name="Line 143"/>
          <p:cNvSpPr>
            <a:spLocks noChangeShapeType="1"/>
          </p:cNvSpPr>
          <p:nvPr/>
        </p:nvSpPr>
        <p:spPr bwMode="auto">
          <a:xfrm>
            <a:off x="1981200" y="23622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0" name="Line 144"/>
          <p:cNvSpPr>
            <a:spLocks noChangeShapeType="1"/>
          </p:cNvSpPr>
          <p:nvPr/>
        </p:nvSpPr>
        <p:spPr bwMode="auto">
          <a:xfrm flipH="1">
            <a:off x="6296025" y="2387600"/>
            <a:ext cx="381000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C150F-59D9-C744-8F45-2DA4104B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465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ADA0D6-2E24-8D4F-BEF6-0B102A0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46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26C5CC-DA74-CD4E-9CE9-5D187228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74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438401" y="42201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14" idx="0"/>
          </p:cNvCxnSpPr>
          <p:nvPr/>
        </p:nvCxnSpPr>
        <p:spPr>
          <a:xfrm>
            <a:off x="2552701" y="373082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879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FC6828-EF03-304D-97D0-58296B1E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3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0378" y="28824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9" name="Oval 38"/>
          <p:cNvSpPr/>
          <p:nvPr/>
        </p:nvSpPr>
        <p:spPr>
          <a:xfrm>
            <a:off x="2430377" y="15579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544677" y="807424"/>
            <a:ext cx="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0378" y="21645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44677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44678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39879" y="10785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39879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39879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438401" y="422010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438401" y="350222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2552700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14" idx="0"/>
          </p:cNvCxnSpPr>
          <p:nvPr/>
        </p:nvCxnSpPr>
        <p:spPr>
          <a:xfrm>
            <a:off x="2552701" y="373082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39879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879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Oval 19"/>
          <p:cNvSpPr/>
          <p:nvPr/>
        </p:nvSpPr>
        <p:spPr>
          <a:xfrm>
            <a:off x="2438401" y="4837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2" name="Straight Connector 21"/>
          <p:cNvCxnSpPr>
            <a:endCxn id="20" idx="0"/>
          </p:cNvCxnSpPr>
          <p:nvPr/>
        </p:nvCxnSpPr>
        <p:spPr>
          <a:xfrm>
            <a:off x="2552700" y="445924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39879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4600" y="228600"/>
            <a:ext cx="2438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b="1" dirty="0"/>
              <a:t>banana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216B30-6DBF-F246-907A-FF76B23E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8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Straight Connector 31"/>
          <p:cNvCxnSpPr>
            <a:endCxn id="31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1" idx="4"/>
            <a:endCxn id="30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6" name="Oval 35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b="1" dirty="0"/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152A14-52A7-5646-874A-CA03B061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5"/>
          <p:cNvSpPr/>
          <p:nvPr/>
        </p:nvSpPr>
        <p:spPr>
          <a:xfrm>
            <a:off x="2857499" y="21528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2971798" y="17748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17835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25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0" name="Oval 29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endCxn id="30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b="1" dirty="0"/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1A5C9-BB97-5C40-9D71-8F5CD1DD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019299" y="288247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19298" y="15579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 flipH="1">
            <a:off x="2133598" y="807424"/>
            <a:ext cx="419102" cy="75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019299" y="216459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133598" y="17865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133599" y="23931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979506" y="9906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28800" y="17952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28800" y="24531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" name="Oval 13"/>
          <p:cNvSpPr/>
          <p:nvPr/>
        </p:nvSpPr>
        <p:spPr>
          <a:xfrm>
            <a:off x="2857499" y="287077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2857498" y="15462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5"/>
          <p:cNvSpPr/>
          <p:nvPr/>
        </p:nvSpPr>
        <p:spPr>
          <a:xfrm>
            <a:off x="2857499" y="215289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2971798" y="177486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4"/>
            <a:endCxn id="14" idx="0"/>
          </p:cNvCxnSpPr>
          <p:nvPr/>
        </p:nvCxnSpPr>
        <p:spPr>
          <a:xfrm>
            <a:off x="2971799" y="2381491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154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17835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7000" y="24414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2634394" y="807424"/>
            <a:ext cx="337404" cy="73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21649" y="422010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21649" y="350222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25" idx="0"/>
          </p:cNvCxnSpPr>
          <p:nvPr/>
        </p:nvCxnSpPr>
        <p:spPr>
          <a:xfrm>
            <a:off x="2135948" y="312420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>
            <a:off x="2135949" y="3730823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3127" y="31328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3127" y="37907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0" name="Oval 29"/>
          <p:cNvSpPr/>
          <p:nvPr/>
        </p:nvSpPr>
        <p:spPr>
          <a:xfrm>
            <a:off x="2021649" y="48372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endCxn id="30" idx="0"/>
          </p:cNvCxnSpPr>
          <p:nvPr/>
        </p:nvCxnSpPr>
        <p:spPr>
          <a:xfrm>
            <a:off x="2135948" y="4459245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23127" y="446793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b="1" dirty="0"/>
              <a:t>pan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6E1BDB-44EC-2E41-8461-D639F4E2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4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8" name="Straight Arrow Connector 7"/>
          <p:cNvCxnSpPr>
            <a:cxnSpLocks noChangeShapeType="1"/>
          </p:cNvCxnSpPr>
          <p:nvPr/>
        </p:nvCxnSpPr>
        <p:spPr bwMode="auto">
          <a:xfrm flipH="1">
            <a:off x="1600200" y="2971800"/>
            <a:ext cx="1905000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49" name="Straight Arrow Connector 11"/>
          <p:cNvCxnSpPr>
            <a:cxnSpLocks noChangeShapeType="1"/>
          </p:cNvCxnSpPr>
          <p:nvPr/>
        </p:nvCxnSpPr>
        <p:spPr bwMode="auto">
          <a:xfrm>
            <a:off x="5791200" y="2971800"/>
            <a:ext cx="1981200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50" name="Straight Arrow Connector 12"/>
          <p:cNvCxnSpPr>
            <a:cxnSpLocks noChangeShapeType="1"/>
          </p:cNvCxnSpPr>
          <p:nvPr/>
        </p:nvCxnSpPr>
        <p:spPr bwMode="auto">
          <a:xfrm>
            <a:off x="4619978" y="3691467"/>
            <a:ext cx="0" cy="762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990600"/>
            <a:ext cx="2162412" cy="26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45355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522" y="4545355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545355"/>
            <a:ext cx="2286000" cy="228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F73459-88BD-8046-B6D6-F411859A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44159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39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2" name="Straight Connector 131"/>
          <p:cNvCxnSpPr>
            <a:stCxn id="39" idx="4"/>
            <a:endCxn id="131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1" idx="4"/>
            <a:endCxn id="37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4" name="Oval 23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>
            <a:stCxn id="25" idx="4"/>
            <a:endCxn id="26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4"/>
            <a:endCxn id="24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32" name="Straight Connector 31"/>
          <p:cNvCxnSpPr>
            <a:endCxn id="25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0" idx="4"/>
            <a:endCxn id="69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5" name="Oval 74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b="1" dirty="0"/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FA60A-5AA5-CA47-BA6C-42A2EF79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28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b="1" dirty="0"/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DC6FC-C7D0-8C48-843C-A8B8580F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32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438401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438400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>
            <a:off x="2552700" y="807424"/>
            <a:ext cx="0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438401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552700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552701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84306" y="11551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84306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84306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438401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438401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552700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552701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84306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4306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438401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552700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84306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44" name="Straight Connector 43"/>
          <p:cNvCxnSpPr>
            <a:endCxn id="43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b="1" dirty="0"/>
              <a:t>and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1EEAD9-1567-8D45-86B6-4BF68C53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8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Oval 42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44" name="Straight Connector 43"/>
          <p:cNvCxnSpPr>
            <a:endCxn id="43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b="1" dirty="0"/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C11EC-8005-8447-A5E3-B8DEE10D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65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15964-2ED5-D043-AC25-1DF8B490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08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CE30A2-295A-1B40-B1C4-929C55BE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4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47C58B-94FA-484E-94B8-8B0F390C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9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Connector 53"/>
          <p:cNvCxnSpPr>
            <a:endCxn id="53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3" idx="4"/>
            <a:endCxn id="55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4"/>
            <a:endCxn id="52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0" name="Oval 69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4"/>
            <a:endCxn id="70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78" name="Straight Connector 77"/>
          <p:cNvCxnSpPr>
            <a:endCxn id="71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589691" y="807424"/>
            <a:ext cx="963009" cy="763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3" idx="4"/>
            <a:endCxn id="82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9" name="Straight Connector 88"/>
          <p:cNvCxnSpPr>
            <a:endCxn id="88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6" name="Oval 4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48" name="Straight Connector 47"/>
          <p:cNvCxnSpPr>
            <a:endCxn id="4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Connector 63"/>
          <p:cNvCxnSpPr>
            <a:endCxn id="6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4"/>
            <a:endCxn id="4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93" name="Oval 92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Oval 93"/>
          <p:cNvSpPr/>
          <p:nvPr/>
        </p:nvSpPr>
        <p:spPr>
          <a:xfrm>
            <a:off x="14096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95" name="Straight Connector 94"/>
          <p:cNvCxnSpPr>
            <a:stCxn id="93" idx="4"/>
            <a:endCxn id="94" idx="0"/>
          </p:cNvCxnSpPr>
          <p:nvPr/>
        </p:nvCxnSpPr>
        <p:spPr>
          <a:xfrm>
            <a:off x="1523998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19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7" name="Oval 96"/>
          <p:cNvSpPr/>
          <p:nvPr/>
        </p:nvSpPr>
        <p:spPr>
          <a:xfrm>
            <a:off x="1409698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1557939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9" name="Oval 98"/>
          <p:cNvSpPr/>
          <p:nvPr/>
        </p:nvSpPr>
        <p:spPr>
          <a:xfrm>
            <a:off x="14096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0" name="Straight Connector 99"/>
          <p:cNvCxnSpPr>
            <a:endCxn id="99" idx="0"/>
          </p:cNvCxnSpPr>
          <p:nvPr/>
        </p:nvCxnSpPr>
        <p:spPr>
          <a:xfrm>
            <a:off x="15239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192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E7F52-8BF9-C042-ABC1-EAE4381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74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1" name="Oval 60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Oval 61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>
            <a:stCxn id="62" idx="4"/>
            <a:endCxn id="50" idx="0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6FEE1-EE56-9649-BD13-46B5168C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43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9" name="Oval 11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0" name="Oval 11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21" name="Straight Connector 120"/>
          <p:cNvCxnSpPr>
            <a:stCxn id="119" idx="4"/>
            <a:endCxn id="12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6" name="Straight Connector 125"/>
          <p:cNvCxnSpPr>
            <a:stCxn id="12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F9A288-B2E6-4A42-8284-FDE280A6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>
                <a:cs typeface="Arial" pitchFamily="34" charset="0"/>
              </a:rPr>
              <a:t>From Species to Personal Genomes</a:t>
            </a:r>
          </a:p>
          <a:p>
            <a:pPr fontAlgn="auto">
              <a:spcAft>
                <a:spcPts val="0"/>
              </a:spcAft>
            </a:pPr>
            <a:endParaRPr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505199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T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>
                <a:solidFill>
                  <a:srgbClr val="008000"/>
                </a:solidFill>
                <a:latin typeface="Courier"/>
                <a:cs typeface="Courier"/>
              </a:rPr>
              <a:t>G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595531" y="1419578"/>
            <a:ext cx="2286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CTGATGATGGACTACGCTACTACTGCTAGCTGTATTACGATCAGCTAC</a:t>
            </a:r>
            <a:r>
              <a:rPr lang="en-US" altLang="en-US" sz="1400" b="1" i="0" dirty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ACATCGTAGCTACGATGCATTAGCAAGCTATCGATCGATCGATCGATTATCTACGATCGATCGATCGATCACTATACGAGCTACTACGTACGTACGATCGCG</a:t>
            </a:r>
            <a:r>
              <a:rPr lang="en-US" altLang="en-US" sz="1400" b="1" i="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GACTATTATCGACTACAGAT</a:t>
            </a:r>
            <a:r>
              <a:rPr lang="en-US" altLang="en-US" sz="1400" b="1" i="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altLang="en-US" sz="1400" b="0" i="0" dirty="0">
                <a:solidFill>
                  <a:srgbClr val="A6A6A6"/>
                </a:solidFill>
                <a:latin typeface="Courier"/>
                <a:cs typeface="Courier"/>
              </a:rPr>
              <a:t>AAACATGCTAGTACAACAGTATACATAGCTGCGGGATACGATTAGCTAATAGCTGACGATATCCGAT</a:t>
            </a:r>
            <a:endParaRPr lang="en-US" altLang="en-US" sz="1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45355"/>
            <a:ext cx="2286000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22" y="4545355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545355"/>
            <a:ext cx="2286000" cy="228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9F4482-08C9-5343-B5FF-6F346144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48108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55A092-DF6C-B14F-BB58-3EC3B4DB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00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72447-997A-7A42-B721-6F998843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47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8" name="Straight Connector 67"/>
          <p:cNvCxnSpPr>
            <a:endCxn id="7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559515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559514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559515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673814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673815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28751" y="1158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369016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369016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121114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2905257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85004" y="1227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466857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05257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905257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019556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019557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714758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14758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1" name="Straight Connector 80"/>
          <p:cNvCxnSpPr>
            <a:stCxn id="79" idx="4"/>
            <a:endCxn id="8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17" name="Straight Connector 116"/>
          <p:cNvCxnSpPr>
            <a:stCxn id="8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AA89BA-B6CB-DF49-B677-4C41F77C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55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8" name="Straight Connector 67"/>
          <p:cNvCxnSpPr>
            <a:endCxn id="123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3" name="Oval 122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stCxn id="123" idx="4"/>
            <a:endCxn id="124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30" name="Straight Connector 129"/>
          <p:cNvCxnSpPr>
            <a:stCxn id="124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32" name="Oval 131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32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>
            <a:endCxn id="13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35" idx="4"/>
            <a:endCxn id="13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83DA3-7B79-7741-BDCD-2E660B26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5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1" name="Oval 80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endCxn id="81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>
            <a:endCxn id="11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83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2" name="Oval 12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3" name="Straight Connector 122"/>
          <p:cNvCxnSpPr>
            <a:endCxn id="13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9" name="Straight Connector 128"/>
          <p:cNvCxnSpPr>
            <a:stCxn id="125" idx="4"/>
            <a:endCxn id="12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34" name="Oval 13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7" name="Oval 13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7" idx="4"/>
            <a:endCxn id="13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44" name="Straight Connector 143"/>
          <p:cNvCxnSpPr>
            <a:stCxn id="13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D7932-1B52-DA4B-9A51-C9FEDF33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4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1" name="Oval 80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endCxn id="81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>
            <a:endCxn id="11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83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2" name="Oval 12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3" name="Straight Connector 122"/>
          <p:cNvCxnSpPr>
            <a:endCxn id="13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9" name="Straight Connector 128"/>
          <p:cNvCxnSpPr>
            <a:stCxn id="125" idx="4"/>
            <a:endCxn id="12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34" name="Oval 13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7" name="Oval 13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7" idx="4"/>
            <a:endCxn id="13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44" name="Straight Connector 143"/>
          <p:cNvCxnSpPr>
            <a:stCxn id="13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72EC3-1112-8F42-8844-3EB6E677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13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B1DE6-6742-9945-8B5E-BE9A5FEF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08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8" name="Oval 157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9" name="Straight Connector 158"/>
          <p:cNvCxnSpPr>
            <a:endCxn id="173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5" name="Straight Connector 164"/>
          <p:cNvCxnSpPr>
            <a:stCxn id="161" idx="4"/>
            <a:endCxn id="163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70" name="Oval 169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73" name="Oval 172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5" name="Straight Connector 174"/>
          <p:cNvCxnSpPr>
            <a:stCxn id="173" idx="4"/>
            <a:endCxn id="174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74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80" name="Straight Connector 179"/>
          <p:cNvCxnSpPr>
            <a:stCxn id="174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A98FE-FA11-964E-9CDB-13EC3ED5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07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44AB54-676E-4443-8BC9-1E97C30D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39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4" name="Oval 12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5" name="Straight Connector 124"/>
          <p:cNvCxnSpPr>
            <a:endCxn id="12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8" name="Straight Connector 127"/>
          <p:cNvCxnSpPr>
            <a:endCxn id="12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7" idx="4"/>
            <a:endCxn id="12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49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1" name="Straight Connector 140"/>
          <p:cNvCxnSpPr>
            <a:stCxn id="137" idx="4"/>
            <a:endCxn id="139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6" name="Oval 14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9" name="Oval 148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1" name="Straight Connector 150"/>
          <p:cNvCxnSpPr>
            <a:stCxn id="149" idx="4"/>
            <a:endCxn id="150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50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56" name="Straight Connector 155"/>
          <p:cNvCxnSpPr>
            <a:stCxn id="150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b="1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ananas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FEAFA-7350-A545-A666-B38937D7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1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Personal Genomics?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Nicholas Volker: first</a:t>
            </a:r>
            <a:br>
              <a:rPr lang="en-US" sz="3200" dirty="0"/>
            </a:br>
            <a:r>
              <a:rPr lang="en-US" sz="3200" dirty="0"/>
              <a:t>person to have life</a:t>
            </a:r>
            <a:br>
              <a:rPr lang="en-US" sz="3200" dirty="0"/>
            </a:br>
            <a:r>
              <a:rPr lang="en-US" sz="3200" dirty="0"/>
              <a:t>saved by genome</a:t>
            </a:r>
            <a:br>
              <a:rPr lang="en-US" sz="3200" dirty="0"/>
            </a:br>
            <a:r>
              <a:rPr lang="en-US" sz="3200" dirty="0"/>
              <a:t>sequencing (2010).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Personal genomics can help</a:t>
            </a:r>
            <a:br>
              <a:rPr lang="en-US" sz="3200" dirty="0"/>
            </a:br>
            <a:r>
              <a:rPr lang="en-US" sz="3200" dirty="0"/>
              <a:t>us understand the genetic basis of diseases.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06" r="9206"/>
          <a:stretch/>
        </p:blipFill>
        <p:spPr>
          <a:xfrm>
            <a:off x="5638800" y="1371600"/>
            <a:ext cx="3089945" cy="2971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B7267-F990-9045-870B-E1880410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9711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3" name="Oval 92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7" name="Straight Connector 106"/>
          <p:cNvCxnSpPr>
            <a:endCxn id="93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4"/>
            <a:endCxn id="12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Oval 13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4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5" idx="4"/>
            <a:endCxn id="13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4" name="Oval 14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7" name="Oval 14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9" name="Straight Connector 148"/>
          <p:cNvCxnSpPr>
            <a:stCxn id="147" idx="4"/>
            <a:endCxn id="14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54" name="Straight Connector 153"/>
          <p:cNvCxnSpPr>
            <a:stCxn id="14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98030-9CEB-BE43-BCEF-36B3065A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3" name="Oval 92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7" name="Straight Connector 106"/>
          <p:cNvCxnSpPr>
            <a:endCxn id="93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6" name="Straight Connector 125"/>
          <p:cNvCxnSpPr>
            <a:endCxn id="125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5" idx="4"/>
            <a:endCxn id="124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32" name="Oval 131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3" name="Straight Connector 132"/>
          <p:cNvCxnSpPr>
            <a:endCxn id="147" idx="7"/>
          </p:cNvCxnSpPr>
          <p:nvPr/>
        </p:nvCxnSpPr>
        <p:spPr>
          <a:xfrm flipH="1">
            <a:off x="1261921" y="807424"/>
            <a:ext cx="1290779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9" name="Straight Connector 138"/>
          <p:cNvCxnSpPr>
            <a:stCxn id="135" idx="4"/>
            <a:endCxn id="137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44" name="Oval 143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7" name="Oval 146"/>
          <p:cNvSpPr/>
          <p:nvPr/>
        </p:nvSpPr>
        <p:spPr>
          <a:xfrm>
            <a:off x="1066800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066801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9" name="Straight Connector 148"/>
          <p:cNvCxnSpPr>
            <a:stCxn id="147" idx="4"/>
            <a:endCxn id="148" idx="0"/>
          </p:cNvCxnSpPr>
          <p:nvPr/>
        </p:nvCxnSpPr>
        <p:spPr>
          <a:xfrm>
            <a:off x="1181100" y="179969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8" idx="4"/>
          </p:cNvCxnSpPr>
          <p:nvPr/>
        </p:nvCxnSpPr>
        <p:spPr>
          <a:xfrm flipH="1">
            <a:off x="990599" y="2406316"/>
            <a:ext cx="190502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61921" y="106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54" name="Straight Connector 153"/>
          <p:cNvCxnSpPr>
            <a:stCxn id="148" idx="4"/>
          </p:cNvCxnSpPr>
          <p:nvPr/>
        </p:nvCxnSpPr>
        <p:spPr>
          <a:xfrm>
            <a:off x="1181101" y="2406316"/>
            <a:ext cx="357457" cy="50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117087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2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0306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00E36-65B3-0746-ADA4-87112DDB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4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1A33F-A738-A046-B346-D0B27B70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89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4F132B-90DC-C541-AF60-D894C656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45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7B39E-8FD7-2A41-B543-DB6A556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0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endCxn id="134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8" name="Straight Connector 137"/>
          <p:cNvCxnSpPr>
            <a:endCxn id="137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36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b="1" dirty="0" err="1">
                <a:solidFill>
                  <a:srgbClr val="000000"/>
                </a:solidFill>
              </a:rPr>
              <a:t>ananas</a:t>
            </a:r>
            <a:endParaRPr lang="en-US" sz="3600" b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84652-5033-9244-B6C5-DBF3F949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34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rgbClr val="000000"/>
                </a:solidFill>
              </a:rPr>
              <a:t>ananas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en-US" sz="3600" b="1" dirty="0">
                <a:solidFill>
                  <a:srgbClr val="000000"/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EDB25-C6F9-7F4C-83AD-62118A1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26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3810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810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10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3924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3924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19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19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371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171992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rgbClr val="000000"/>
                </a:solidFill>
              </a:rPr>
              <a:t>ananas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en-US" sz="3600" b="1" dirty="0">
                <a:solidFill>
                  <a:srgbClr val="000000"/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490C11-6DC4-FE4D-BF97-29CCEA32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36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4191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191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4191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4305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4305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000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00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752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427306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657601" y="28996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stCxn id="110" idx="5"/>
          </p:cNvCxnSpPr>
          <p:nvPr/>
        </p:nvCxnSpPr>
        <p:spPr>
          <a:xfrm>
            <a:off x="3243122" y="2376894"/>
            <a:ext cx="528779" cy="5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259468" y="254313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rgbClr val="000000"/>
                </a:solidFill>
              </a:rPr>
              <a:t>ananas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en-US" sz="3600" b="1" dirty="0">
                <a:solidFill>
                  <a:srgbClr val="000000"/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ACA5D6-AF6D-E242-979C-0525CFE7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19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876299" y="289560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17087" y="15710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6299" y="217771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>
            <a:stCxn id="61" idx="3"/>
            <a:endCxn id="62" idx="0"/>
          </p:cNvCxnSpPr>
          <p:nvPr/>
        </p:nvCxnSpPr>
        <p:spPr>
          <a:xfrm flipH="1">
            <a:off x="990599" y="1766215"/>
            <a:ext cx="159966" cy="41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2" idx="4"/>
            <a:endCxn id="60" idx="0"/>
          </p:cNvCxnSpPr>
          <p:nvPr/>
        </p:nvCxnSpPr>
        <p:spPr>
          <a:xfrm>
            <a:off x="990599" y="2406316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23859" y="11062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18083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" y="2466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68" name="Straight Connector 67"/>
          <p:cNvCxnSpPr>
            <a:endCxn id="61" idx="7"/>
          </p:cNvCxnSpPr>
          <p:nvPr/>
        </p:nvCxnSpPr>
        <p:spPr>
          <a:xfrm flipH="1">
            <a:off x="1312208" y="807424"/>
            <a:ext cx="1240492" cy="79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135295" y="28908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135294" y="15663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2249594" y="807424"/>
            <a:ext cx="303106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135295" y="21729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>
            <a:stCxn id="70" idx="4"/>
            <a:endCxn id="72" idx="0"/>
          </p:cNvCxnSpPr>
          <p:nvPr/>
        </p:nvCxnSpPr>
        <p:spPr>
          <a:xfrm>
            <a:off x="2249594" y="17949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4"/>
            <a:endCxn id="69" idx="0"/>
          </p:cNvCxnSpPr>
          <p:nvPr/>
        </p:nvCxnSpPr>
        <p:spPr>
          <a:xfrm>
            <a:off x="2249595" y="24015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73575" y="11052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81200" y="18036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81200" y="24615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88" name="Oval 87"/>
          <p:cNvSpPr/>
          <p:nvPr/>
        </p:nvSpPr>
        <p:spPr>
          <a:xfrm>
            <a:off x="4191001" y="287917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191000" y="155467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4191001" y="216129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1" name="Straight Connector 90"/>
          <p:cNvCxnSpPr>
            <a:stCxn id="89" idx="4"/>
            <a:endCxn id="90" idx="0"/>
          </p:cNvCxnSpPr>
          <p:nvPr/>
        </p:nvCxnSpPr>
        <p:spPr>
          <a:xfrm>
            <a:off x="4305300" y="178327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0" idx="4"/>
            <a:endCxn id="88" idx="0"/>
          </p:cNvCxnSpPr>
          <p:nvPr/>
        </p:nvCxnSpPr>
        <p:spPr>
          <a:xfrm>
            <a:off x="4305301" y="2389893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000502" y="179196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00502" y="24498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cxnSp>
        <p:nvCxnSpPr>
          <p:cNvPr id="96" name="Straight Connector 95"/>
          <p:cNvCxnSpPr>
            <a:endCxn id="89" idx="0"/>
          </p:cNvCxnSpPr>
          <p:nvPr/>
        </p:nvCxnSpPr>
        <p:spPr>
          <a:xfrm>
            <a:off x="2552700" y="807424"/>
            <a:ext cx="1752600" cy="74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135295" y="422891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2135295" y="351102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>
            <a:endCxn id="98" idx="0"/>
          </p:cNvCxnSpPr>
          <p:nvPr/>
        </p:nvCxnSpPr>
        <p:spPr>
          <a:xfrm>
            <a:off x="2249594" y="3133004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8" idx="4"/>
            <a:endCxn id="97" idx="0"/>
          </p:cNvCxnSpPr>
          <p:nvPr/>
        </p:nvCxnSpPr>
        <p:spPr>
          <a:xfrm>
            <a:off x="2249595" y="3739627"/>
            <a:ext cx="0" cy="4892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81200" y="314169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81200" y="3799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03" name="Oval 102"/>
          <p:cNvSpPr/>
          <p:nvPr/>
        </p:nvSpPr>
        <p:spPr>
          <a:xfrm>
            <a:off x="2135295" y="4846072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4" name="Straight Connector 103"/>
          <p:cNvCxnSpPr>
            <a:endCxn id="103" idx="0"/>
          </p:cNvCxnSpPr>
          <p:nvPr/>
        </p:nvCxnSpPr>
        <p:spPr>
          <a:xfrm>
            <a:off x="2249594" y="4468049"/>
            <a:ext cx="1" cy="37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81200" y="44767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6" name="Oval 105"/>
          <p:cNvSpPr/>
          <p:nvPr/>
        </p:nvSpPr>
        <p:spPr>
          <a:xfrm>
            <a:off x="3048001" y="1566370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Connector 107"/>
          <p:cNvCxnSpPr>
            <a:endCxn id="106" idx="0"/>
          </p:cNvCxnSpPr>
          <p:nvPr/>
        </p:nvCxnSpPr>
        <p:spPr>
          <a:xfrm>
            <a:off x="2552700" y="807424"/>
            <a:ext cx="609601" cy="758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048001" y="289965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048001" y="2181772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1" name="Straight Connector 110"/>
          <p:cNvCxnSpPr>
            <a:endCxn id="110" idx="0"/>
          </p:cNvCxnSpPr>
          <p:nvPr/>
        </p:nvCxnSpPr>
        <p:spPr>
          <a:xfrm>
            <a:off x="3162300" y="1803749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0" idx="4"/>
            <a:endCxn id="109" idx="0"/>
          </p:cNvCxnSpPr>
          <p:nvPr/>
        </p:nvCxnSpPr>
        <p:spPr>
          <a:xfrm>
            <a:off x="3162301" y="2410372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857502" y="18124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57502" y="2470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1424258" y="291231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1" name="Straight Connector 50"/>
          <p:cNvCxnSpPr>
            <a:endCxn id="50" idx="0"/>
          </p:cNvCxnSpPr>
          <p:nvPr/>
        </p:nvCxnSpPr>
        <p:spPr>
          <a:xfrm>
            <a:off x="1071420" y="2372838"/>
            <a:ext cx="467138" cy="53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423126" y="3533949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553148" y="3148938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21993" y="4219655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421994" y="4833266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>
            <a:stCxn id="52" idx="4"/>
            <a:endCxn id="54" idx="0"/>
          </p:cNvCxnSpPr>
          <p:nvPr/>
        </p:nvCxnSpPr>
        <p:spPr>
          <a:xfrm flipH="1">
            <a:off x="1536293" y="3762549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36293" y="4448255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23859" y="4487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0548" y="38165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43616" y="3155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84076" y="25429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76" name="Oval 75"/>
          <p:cNvSpPr/>
          <p:nvPr/>
        </p:nvSpPr>
        <p:spPr>
          <a:xfrm>
            <a:off x="1420862" y="5466568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535161" y="5069887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35079" y="50742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9" name="Oval 78"/>
          <p:cNvSpPr/>
          <p:nvPr/>
        </p:nvSpPr>
        <p:spPr>
          <a:xfrm>
            <a:off x="2813877" y="356243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2812744" y="4248140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2745" y="486175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79" idx="4"/>
            <a:endCxn id="80" idx="0"/>
          </p:cNvCxnSpPr>
          <p:nvPr/>
        </p:nvCxnSpPr>
        <p:spPr>
          <a:xfrm flipH="1">
            <a:off x="2927044" y="3791034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27044" y="4476740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811613" y="548338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925912" y="509837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14610" y="45160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625830" y="51027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41299" y="38450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120" name="Straight Connector 119"/>
          <p:cNvCxnSpPr>
            <a:endCxn id="79" idx="1"/>
          </p:cNvCxnSpPr>
          <p:nvPr/>
        </p:nvCxnSpPr>
        <p:spPr>
          <a:xfrm>
            <a:off x="2345084" y="3081069"/>
            <a:ext cx="502271" cy="51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88590" y="32938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427306" y="1206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30079" y="1216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" name="Oval 92"/>
          <p:cNvSpPr/>
          <p:nvPr/>
        </p:nvSpPr>
        <p:spPr>
          <a:xfrm>
            <a:off x="382421" y="3601581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82421" y="2883697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Connector 123"/>
          <p:cNvCxnSpPr>
            <a:endCxn id="107" idx="0"/>
          </p:cNvCxnSpPr>
          <p:nvPr/>
        </p:nvCxnSpPr>
        <p:spPr>
          <a:xfrm flipH="1">
            <a:off x="496721" y="2372838"/>
            <a:ext cx="413056" cy="51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4"/>
            <a:endCxn id="93" idx="0"/>
          </p:cNvCxnSpPr>
          <p:nvPr/>
        </p:nvCxnSpPr>
        <p:spPr>
          <a:xfrm>
            <a:off x="496721" y="3112297"/>
            <a:ext cx="0" cy="48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81534" y="23728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7505" y="31722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28" name="Oval 127"/>
          <p:cNvSpPr/>
          <p:nvPr/>
        </p:nvSpPr>
        <p:spPr>
          <a:xfrm>
            <a:off x="381000" y="4288473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81001" y="4902084"/>
            <a:ext cx="228599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0" name="Straight Connector 129"/>
          <p:cNvCxnSpPr>
            <a:endCxn id="128" idx="0"/>
          </p:cNvCxnSpPr>
          <p:nvPr/>
        </p:nvCxnSpPr>
        <p:spPr>
          <a:xfrm flipH="1">
            <a:off x="495300" y="3831367"/>
            <a:ext cx="1133" cy="45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5300" y="4517073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09555" y="455635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9555" y="38854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4" name="Oval 133"/>
          <p:cNvSpPr/>
          <p:nvPr/>
        </p:nvSpPr>
        <p:spPr>
          <a:xfrm>
            <a:off x="3657601" y="2899611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5" name="Straight Connector 134"/>
          <p:cNvCxnSpPr>
            <a:stCxn id="110" idx="5"/>
          </p:cNvCxnSpPr>
          <p:nvPr/>
        </p:nvCxnSpPr>
        <p:spPr>
          <a:xfrm>
            <a:off x="3243122" y="2376894"/>
            <a:ext cx="528779" cy="5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656469" y="3521243"/>
            <a:ext cx="228599" cy="22860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3770768" y="3136232"/>
            <a:ext cx="1" cy="378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259468" y="254313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470686" y="314057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2209800" y="318911"/>
            <a:ext cx="640080" cy="64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2209801" y="429089"/>
            <a:ext cx="65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324600" y="228600"/>
            <a:ext cx="2438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Patterns</a:t>
            </a:r>
          </a:p>
          <a:p>
            <a:endParaRPr lang="en-US" sz="3600" dirty="0"/>
          </a:p>
          <a:p>
            <a:r>
              <a:rPr lang="en-US" sz="3600" dirty="0"/>
              <a:t>banana</a:t>
            </a:r>
          </a:p>
          <a:p>
            <a:r>
              <a:rPr lang="en-US" sz="3600" dirty="0"/>
              <a:t>pan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>
                <a:solidFill>
                  <a:srgbClr val="000000"/>
                </a:solidFill>
              </a:rPr>
              <a:t>nab</a:t>
            </a:r>
          </a:p>
          <a:p>
            <a:r>
              <a:rPr lang="en-US" sz="3600" dirty="0">
                <a:solidFill>
                  <a:srgbClr val="000000"/>
                </a:solidFill>
              </a:rPr>
              <a:t>antenna</a:t>
            </a:r>
          </a:p>
          <a:p>
            <a:r>
              <a:rPr lang="en-US" sz="3600" dirty="0">
                <a:solidFill>
                  <a:srgbClr val="000000"/>
                </a:solidFill>
              </a:rPr>
              <a:t>bandana</a:t>
            </a:r>
          </a:p>
          <a:p>
            <a:r>
              <a:rPr lang="en-US" sz="3600" dirty="0" err="1">
                <a:solidFill>
                  <a:srgbClr val="000000"/>
                </a:solidFill>
              </a:rPr>
              <a:t>ananas</a:t>
            </a:r>
            <a:endParaRPr lang="en-US" sz="3600" dirty="0">
              <a:solidFill>
                <a:srgbClr val="000000"/>
              </a:solidFill>
            </a:endParaRPr>
          </a:p>
          <a:p>
            <a:r>
              <a:rPr lang="en-US" sz="3600" b="1" dirty="0">
                <a:solidFill>
                  <a:srgbClr val="000000"/>
                </a:solidFill>
              </a:rPr>
              <a:t>nana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56C709-7DAE-A143-AB0F-10BCE3B2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1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Genomes Meet the Crowd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Personal Genome Project UK</a:t>
            </a:r>
            <a:br>
              <a:rPr lang="en-US" sz="3200" dirty="0"/>
            </a:br>
            <a:r>
              <a:rPr lang="en-US" sz="3200" dirty="0"/>
              <a:t>(2013): 100,000 human genomes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Ethical issues?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US: Genetic Information</a:t>
            </a:r>
            <a:br>
              <a:rPr lang="en-US" sz="3200" dirty="0"/>
            </a:br>
            <a:r>
              <a:rPr lang="en-US" sz="3200" dirty="0"/>
              <a:t>Nondiscrimination Act (2008)</a:t>
            </a:r>
          </a:p>
        </p:txBody>
      </p:sp>
      <p:pic>
        <p:nvPicPr>
          <p:cNvPr id="3" name="Picture 2" descr="pgpuk-logo-only-tran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2057400" cy="26663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B2AE-8329-B14C-9235-6D49A487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47546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Trie</a:t>
            </a:r>
            <a:r>
              <a:rPr lang="en-US" dirty="0"/>
              <a:t> for 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TrieMatching</a:t>
            </a:r>
            <a:r>
              <a:rPr lang="en-US" dirty="0"/>
              <a:t>: Slide the </a:t>
            </a:r>
            <a:r>
              <a:rPr lang="en-US" dirty="0" err="1"/>
              <a:t>trie</a:t>
            </a:r>
            <a:r>
              <a:rPr lang="en-US" dirty="0"/>
              <a:t> down the genome.</a:t>
            </a:r>
          </a:p>
          <a:p>
            <a:endParaRPr lang="en-US" b="1" dirty="0"/>
          </a:p>
          <a:p>
            <a:r>
              <a:rPr lang="en-US" dirty="0"/>
              <a:t>At each position, walk down the </a:t>
            </a:r>
            <a:r>
              <a:rPr lang="en-US" dirty="0" err="1"/>
              <a:t>trie</a:t>
            </a:r>
            <a:r>
              <a:rPr lang="en-US" dirty="0"/>
              <a:t> and see if we can reach a leaf by matching symbols.</a:t>
            </a:r>
          </a:p>
          <a:p>
            <a:endParaRPr lang="en-US" dirty="0"/>
          </a:p>
          <a:p>
            <a:r>
              <a:rPr lang="en-US" dirty="0"/>
              <a:t>Analogy: bus stops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0000" b="10000"/>
          <a:stretch>
            <a:fillRect/>
          </a:stretch>
        </p:blipFill>
        <p:spPr>
          <a:xfrm>
            <a:off x="5410200" y="4572000"/>
            <a:ext cx="3048000" cy="20726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11ED-B89B-8042-8184-89FE39FB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42768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0756" y="824089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/>
              <a:t>panamabananas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1E085-2938-9F49-9FFF-C194AE00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9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>
                <a:solidFill>
                  <a:srgbClr val="008000"/>
                </a:solidFill>
              </a:rPr>
              <a:t>p</a:t>
            </a:r>
            <a:r>
              <a:rPr lang="en-US" sz="3600" spc="600" dirty="0" err="1"/>
              <a:t>anamabananas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B96DB-5CC4-D743-800D-BC2CDD6F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1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>
                <a:solidFill>
                  <a:srgbClr val="008000"/>
                </a:solidFill>
              </a:rPr>
              <a:t>pa</a:t>
            </a:r>
            <a:r>
              <a:rPr lang="en-US" sz="3600" spc="600" dirty="0" err="1"/>
              <a:t>namabananas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6ADE3-39BA-B742-990B-9CB8EF33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99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2336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 err="1">
                <a:solidFill>
                  <a:srgbClr val="008000"/>
                </a:solidFill>
              </a:rPr>
              <a:t>pan</a:t>
            </a:r>
            <a:r>
              <a:rPr lang="en-US" sz="3600" spc="600" dirty="0" err="1"/>
              <a:t>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96384-0F37-0F46-8001-A5DC077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4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000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spc="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3600" spc="600" dirty="0" err="1"/>
              <a:t>namabananas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C7CFC-8BA0-9742-9BC3-C76215EF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6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000" y="822960"/>
            <a:ext cx="4252095" cy="5285559"/>
            <a:chOff x="548505" y="426424"/>
            <a:chExt cx="4252095" cy="5285559"/>
          </a:xfrm>
        </p:grpSpPr>
        <p:sp>
          <p:nvSpPr>
            <p:cNvPr id="4" name="Oval 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008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>
              <a:stCxn id="61" idx="3"/>
              <a:endCxn id="62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2" idx="4"/>
              <a:endCxn id="60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68" name="Straight Connector 67"/>
            <p:cNvCxnSpPr>
              <a:stCxn id="4" idx="4"/>
              <a:endCxn id="61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72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2" idx="4"/>
              <a:endCxn id="69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/>
            <p:cNvCxnSpPr>
              <a:stCxn id="89" idx="4"/>
              <a:endCxn id="90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4"/>
              <a:endCxn id="88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96" name="Straight Connector 95"/>
            <p:cNvCxnSpPr>
              <a:stCxn id="4" idx="4"/>
              <a:endCxn id="89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endCxn id="9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4"/>
              <a:endCxn id="9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Connector 107"/>
            <p:cNvCxnSpPr>
              <a:stCxn id="4" idx="4"/>
              <a:endCxn id="10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4"/>
              <a:endCxn id="10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4"/>
              <a:endCxn id="54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/>
            <p:cNvCxnSpPr>
              <a:stCxn id="79" idx="4"/>
              <a:endCxn id="8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120" name="Straight Connector 119"/>
            <p:cNvCxnSpPr>
              <a:endCxn id="7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>
              <a:endCxn id="107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  <a:endCxn id="9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>
              <a:endCxn id="128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4" name="Oval 133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>
              <a:stCxn id="11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/>
              <a:t>namabananas</a:t>
            </a:r>
            <a:endParaRPr lang="en-US" sz="3600" spc="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AFBF4-BFD7-134F-9F4D-16600231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6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>
                <a:solidFill>
                  <a:srgbClr val="008000"/>
                </a:solidFill>
              </a:rPr>
              <a:t>an</a:t>
            </a:r>
            <a:r>
              <a:rPr lang="en-US" sz="3600" spc="600" dirty="0" err="1"/>
              <a:t>amabananas</a:t>
            </a:r>
            <a:endParaRPr lang="en-US" sz="3600" spc="600" dirty="0"/>
          </a:p>
        </p:txBody>
      </p:sp>
      <p:grpSp>
        <p:nvGrpSpPr>
          <p:cNvPr id="328" name="Group 327"/>
          <p:cNvGrpSpPr/>
          <p:nvPr/>
        </p:nvGrpSpPr>
        <p:grpSpPr>
          <a:xfrm>
            <a:off x="734772" y="824089"/>
            <a:ext cx="4252095" cy="5285559"/>
            <a:chOff x="548505" y="426424"/>
            <a:chExt cx="4252095" cy="5285559"/>
          </a:xfrm>
        </p:grpSpPr>
        <p:sp>
          <p:nvSpPr>
            <p:cNvPr id="329" name="Oval 328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1" name="Oval 330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>
              <a:stCxn id="332" idx="3"/>
              <a:endCxn id="333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33" idx="4"/>
              <a:endCxn id="331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TextBox 335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39" name="Straight Connector 338"/>
            <p:cNvCxnSpPr>
              <a:stCxn id="329" idx="4"/>
              <a:endCxn id="332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2" name="Straight Connector 341"/>
            <p:cNvCxnSpPr>
              <a:endCxn id="341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stCxn id="341" idx="4"/>
              <a:endCxn id="343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43" idx="4"/>
              <a:endCxn id="340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9" name="Oval 348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2" name="Straight Connector 351"/>
            <p:cNvCxnSpPr>
              <a:stCxn id="350" idx="4"/>
              <a:endCxn id="351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51" idx="4"/>
              <a:endCxn id="349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6" name="Straight Connector 355"/>
            <p:cNvCxnSpPr>
              <a:stCxn id="329" idx="4"/>
              <a:endCxn id="350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9" name="Straight Connector 358"/>
            <p:cNvCxnSpPr>
              <a:endCxn id="358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58" idx="4"/>
              <a:endCxn id="357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3" name="Oval 362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4" name="Straight Connector 363"/>
            <p:cNvCxnSpPr>
              <a:endCxn id="363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TextBox 364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6" name="Oval 365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7" name="Straight Connector 366"/>
            <p:cNvCxnSpPr>
              <a:stCxn id="329" idx="4"/>
              <a:endCxn id="366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>
              <a:endCxn id="369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69" idx="4"/>
              <a:endCxn id="368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TextBox 371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4" name="Oval 373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5" name="Straight Connector 374"/>
            <p:cNvCxnSpPr>
              <a:endCxn id="374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Oval 375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9" name="Oval 378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/>
            <p:cNvCxnSpPr>
              <a:stCxn id="376" idx="4"/>
              <a:endCxn id="378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TextBox 381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6" name="Oval 385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7" name="Straight Connector 386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8" name="TextBox 387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89" name="Oval 388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2" name="Straight Connector 391"/>
            <p:cNvCxnSpPr>
              <a:stCxn id="389" idx="4"/>
              <a:endCxn id="390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5" name="Straight Connector 394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399" name="Straight Connector 398"/>
            <p:cNvCxnSpPr>
              <a:endCxn id="389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TextBox 399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3" name="Oval 402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5" name="Straight Connector 404"/>
            <p:cNvCxnSpPr>
              <a:endCxn id="404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4"/>
              <a:endCxn id="403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TextBox 406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1" name="Straight Connector 410"/>
            <p:cNvCxnSpPr>
              <a:endCxn id="409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5" name="Oval 414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6" name="Straight Connector 415"/>
            <p:cNvCxnSpPr>
              <a:stCxn id="369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TextBox 418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DF992-86EA-A049-9ADC-EFEEB514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74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734772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spc="600" dirty="0" err="1"/>
              <a:t>mabananas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7E5A9B-33AC-AA4B-873F-DCF8A90C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34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733778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2" name="Oval 221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Straight Connector 223"/>
            <p:cNvCxnSpPr>
              <a:endCxn id="222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8" name="Oval 227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9" name="Straight Connector 228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34" name="Straight Connector 233"/>
            <p:cNvCxnSpPr/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3600" b="1" spc="600" dirty="0" err="1">
                <a:solidFill>
                  <a:srgbClr val="008000"/>
                </a:solidFill>
              </a:rPr>
              <a:t>ana</a:t>
            </a:r>
            <a:r>
              <a:rPr lang="en-US" sz="3600" b="1" spc="600" dirty="0" err="1">
                <a:solidFill>
                  <a:srgbClr val="FF0000"/>
                </a:solidFill>
              </a:rPr>
              <a:t>m</a:t>
            </a:r>
            <a:r>
              <a:rPr lang="en-US" sz="3600" spc="600" dirty="0" err="1"/>
              <a:t>abananas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555E2F-B8DA-8840-BBAB-4D1B5CF3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2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Computational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Reference genome</a:t>
            </a:r>
            <a:r>
              <a:rPr lang="en-US" sz="3200" dirty="0"/>
              <a:t>: database genome used for comparison.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/>
              <a:t>Question:</a:t>
            </a:r>
            <a:r>
              <a:rPr lang="en-US" sz="3200" dirty="0"/>
              <a:t> How can we assemble individual genomes efficiently using the reference?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29356" y="4800600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</a:t>
            </a:r>
            <a:r>
              <a:rPr lang="en-US" altLang="en-US" sz="2400" b="0" i="0" dirty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GATGGACTACGCTACTACTG</a:t>
            </a:r>
            <a:r>
              <a:rPr lang="en-US" altLang="en-US" sz="2400" b="0" i="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TAGCTGT</a:t>
            </a:r>
            <a:r>
              <a:rPr lang="en-US" altLang="en-US" sz="2400" b="0" i="0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</a:t>
            </a:r>
            <a:endParaRPr lang="en-US" altLang="en-US" sz="2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61955" y="4809066"/>
            <a:ext cx="1407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Individual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5001" y="5621868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CTGA</a:t>
            </a:r>
            <a:r>
              <a:rPr lang="en-US" altLang="en-US" sz="2400" b="0" i="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GATGGACTACGCTACTACTG</a:t>
            </a:r>
            <a:r>
              <a:rPr lang="en-US" altLang="en-US" sz="2400" b="0" i="0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TAGCTGT</a:t>
            </a:r>
            <a:r>
              <a:rPr lang="en-US" altLang="en-US" sz="2400" b="0" i="0" dirty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altLang="en-US" sz="2400" b="0" i="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T</a:t>
            </a:r>
            <a:endParaRPr lang="en-US" altLang="en-US" sz="2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7600" y="5630334"/>
            <a:ext cx="1457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Reference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A7759-2D00-5242-887C-760017B1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16176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048038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30" name="TextBox 329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</a:rPr>
              <a:t>n</a:t>
            </a:r>
            <a:r>
              <a:rPr lang="en-US" sz="3600" spc="600" dirty="0" err="1"/>
              <a:t>amabananas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E6138-DE34-6947-9D1D-85C82AF5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4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1048038" y="824089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</a:rPr>
              <a:t>na</a:t>
            </a:r>
            <a:r>
              <a:rPr lang="en-US" sz="3600" spc="600" dirty="0" err="1"/>
              <a:t>mabananas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939DD-537F-1048-9905-1E73689A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141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28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</a:t>
            </a:r>
            <a:r>
              <a:rPr lang="en-US" sz="3600" b="1" spc="600" dirty="0" err="1">
                <a:solidFill>
                  <a:srgbClr val="008000"/>
                </a:solidFill>
              </a:rPr>
              <a:t>na</a:t>
            </a:r>
            <a:r>
              <a:rPr lang="en-US" sz="3600" b="1" spc="600" dirty="0" err="1">
                <a:solidFill>
                  <a:srgbClr val="FF0000"/>
                </a:solidFill>
              </a:rPr>
              <a:t>m</a:t>
            </a:r>
            <a:r>
              <a:rPr lang="en-US" sz="3600" spc="600" dirty="0" err="1"/>
              <a:t>abananas</a:t>
            </a:r>
            <a:endParaRPr lang="en-US" sz="3600" spc="600" dirty="0"/>
          </a:p>
        </p:txBody>
      </p:sp>
      <p:grpSp>
        <p:nvGrpSpPr>
          <p:cNvPr id="283" name="Group 140"/>
          <p:cNvGrpSpPr/>
          <p:nvPr/>
        </p:nvGrpSpPr>
        <p:grpSpPr>
          <a:xfrm>
            <a:off x="1053683" y="824089"/>
            <a:ext cx="4252095" cy="5285559"/>
            <a:chOff x="548505" y="426424"/>
            <a:chExt cx="4252095" cy="5285559"/>
          </a:xfrm>
        </p:grpSpPr>
        <p:sp>
          <p:nvSpPr>
            <p:cNvPr id="284" name="Oval 283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286" name="Oval 285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9" name="Straight Connector 288"/>
            <p:cNvCxnSpPr>
              <a:stCxn id="287" idx="3"/>
              <a:endCxn id="288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>
              <a:stCxn id="288" idx="4"/>
              <a:endCxn id="286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294" name="Straight Connector 293"/>
            <p:cNvCxnSpPr>
              <a:stCxn id="284" idx="4"/>
              <a:endCxn id="287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6" name="Oval 295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7" name="Straight Connector 296"/>
            <p:cNvCxnSpPr>
              <a:endCxn id="296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Oval 297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9" name="Straight Connector 298"/>
            <p:cNvCxnSpPr>
              <a:stCxn id="296" idx="4"/>
              <a:endCxn id="298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98" idx="4"/>
              <a:endCxn id="295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04" name="Oval 303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7" name="Straight Connector 306"/>
            <p:cNvCxnSpPr>
              <a:stCxn id="305" idx="4"/>
              <a:endCxn id="306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4"/>
              <a:endCxn id="304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11" name="Straight Connector 310"/>
            <p:cNvCxnSpPr>
              <a:stCxn id="284" idx="4"/>
              <a:endCxn id="305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Oval 311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Straight Connector 313"/>
            <p:cNvCxnSpPr>
              <a:endCxn id="313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13" idx="4"/>
              <a:endCxn id="312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TextBox 315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18" name="Oval 317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19" name="Straight Connector 318"/>
            <p:cNvCxnSpPr>
              <a:endCxn id="318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2" name="Straight Connector 321"/>
            <p:cNvCxnSpPr>
              <a:stCxn id="284" idx="4"/>
              <a:endCxn id="321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5" name="Straight Connector 324"/>
            <p:cNvCxnSpPr>
              <a:endCxn id="324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24" idx="4"/>
              <a:endCxn id="323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29" name="Oval 328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0" name="Straight Connector 329"/>
            <p:cNvCxnSpPr>
              <a:endCxn id="329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2" name="Straight Connector 331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1" idx="4"/>
              <a:endCxn id="333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41" name="Oval 340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2" name="Straight Connector 341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TextBox 342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4" name="Oval 343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7" name="Straight Connector 346"/>
            <p:cNvCxnSpPr>
              <a:stCxn id="344" idx="4"/>
              <a:endCxn id="345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Oval 348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0" name="Straight Connector 349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TextBox 350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354" name="Straight Connector 353"/>
            <p:cNvCxnSpPr>
              <a:endCxn id="344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8" name="Oval 357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4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0" name="Oval 369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stCxn id="324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Oval 371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3" name="Straight Connector 372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664307-712D-9B48-8924-0908E174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14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/>
              <a:t>mabananas</a:t>
            </a:r>
            <a:endParaRPr lang="en-US" sz="3600" spc="600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366949" y="824552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A5F097-6327-6C47-9EBB-E165BADF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273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b="1" spc="600" dirty="0" err="1">
                <a:solidFill>
                  <a:srgbClr val="FF0000"/>
                </a:solidFill>
              </a:rPr>
              <a:t>m</a:t>
            </a:r>
            <a:r>
              <a:rPr lang="en-US" sz="3600" spc="600" dirty="0" err="1"/>
              <a:t>abananas</a:t>
            </a:r>
            <a:endParaRPr lang="en-US" sz="3600" spc="600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366949" y="824089"/>
            <a:ext cx="4252095" cy="5285559"/>
            <a:chOff x="548505" y="426424"/>
            <a:chExt cx="4252095" cy="5285559"/>
          </a:xfrm>
        </p:grpSpPr>
        <p:sp>
          <p:nvSpPr>
            <p:cNvPr id="331" name="Oval 330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3" name="Oval 332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6" name="Straight Connector 335"/>
            <p:cNvCxnSpPr>
              <a:stCxn id="334" idx="3"/>
              <a:endCxn id="335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5" idx="4"/>
              <a:endCxn id="333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1" name="Straight Connector 340"/>
            <p:cNvCxnSpPr>
              <a:stCxn id="331" idx="4"/>
              <a:endCxn id="334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4" name="Straight Connector 343"/>
            <p:cNvCxnSpPr>
              <a:endCxn id="343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3" idx="4"/>
              <a:endCxn id="345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45" idx="4"/>
              <a:endCxn id="342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4" name="Straight Connector 353"/>
            <p:cNvCxnSpPr>
              <a:stCxn id="352" idx="4"/>
              <a:endCxn id="353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3" idx="4"/>
              <a:endCxn id="351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8" name="Straight Connector 357"/>
            <p:cNvCxnSpPr>
              <a:stCxn id="331" idx="4"/>
              <a:endCxn id="352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/>
            <p:cNvCxnSpPr>
              <a:endCxn id="360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60" idx="4"/>
              <a:endCxn id="359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endCxn id="365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8" name="Oval 367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9" name="Straight Connector 368"/>
            <p:cNvCxnSpPr>
              <a:stCxn id="331" idx="4"/>
              <a:endCxn id="368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2" name="Straight Connector 371"/>
            <p:cNvCxnSpPr>
              <a:endCxn id="371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1" idx="4"/>
              <a:endCxn id="370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TextBox 373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6" name="Oval 375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7" name="Straight Connector 376"/>
            <p:cNvCxnSpPr>
              <a:endCxn id="376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Connector 381"/>
            <p:cNvCxnSpPr>
              <a:stCxn id="378" idx="4"/>
              <a:endCxn id="380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383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8" name="Oval 387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4" name="Straight Connector 393"/>
            <p:cNvCxnSpPr>
              <a:stCxn id="391" idx="4"/>
              <a:endCxn id="392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Oval 395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7" name="Straight Connector 396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TextBox 397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1" name="Straight Connector 400"/>
            <p:cNvCxnSpPr>
              <a:endCxn id="391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6" name="Oval 405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7" name="Straight Connector 406"/>
            <p:cNvCxnSpPr>
              <a:endCxn id="406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6" idx="4"/>
              <a:endCxn id="405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3" name="Straight Connector 412"/>
            <p:cNvCxnSpPr>
              <a:endCxn id="411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7" name="Oval 416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Straight Connector 417"/>
            <p:cNvCxnSpPr>
              <a:stCxn id="371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0" name="Straight Connector 419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512925-16A9-3F4E-BD60-099A2978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853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725372" y="824089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</a:t>
            </a:r>
            <a:r>
              <a:rPr lang="en-US" sz="3600" b="1" spc="600" dirty="0" err="1">
                <a:solidFill>
                  <a:srgbClr val="FF0000"/>
                </a:solidFill>
              </a:rPr>
              <a:t>m</a:t>
            </a:r>
            <a:r>
              <a:rPr lang="en-US" sz="3600" spc="600" dirty="0" err="1"/>
              <a:t>abananas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3E41EE-7543-6841-A02B-07811D02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43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086616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spc="600" dirty="0" err="1"/>
              <a:t>bananas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4E0682-0FE6-F94D-93D6-A4ACE187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285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092261" y="824552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</a:t>
            </a:r>
            <a:r>
              <a:rPr lang="en-US" sz="3600" b="1" spc="600" dirty="0" err="1">
                <a:solidFill>
                  <a:srgbClr val="008000"/>
                </a:solidFill>
              </a:rPr>
              <a:t>a</a:t>
            </a:r>
            <a:r>
              <a:rPr lang="en-US" sz="3600" b="1" spc="600" dirty="0" err="1">
                <a:solidFill>
                  <a:srgbClr val="FF0000"/>
                </a:solidFill>
              </a:rPr>
              <a:t>b</a:t>
            </a:r>
            <a:r>
              <a:rPr lang="en-US" sz="3600" spc="600" dirty="0" err="1"/>
              <a:t>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F0435-E03A-314F-BE13-C48C04F3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196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376311" y="824552"/>
            <a:ext cx="4252095" cy="5285559"/>
            <a:chOff x="548505" y="426424"/>
            <a:chExt cx="4252095" cy="5285559"/>
          </a:xfrm>
        </p:grpSpPr>
        <p:sp>
          <p:nvSpPr>
            <p:cNvPr id="143" name="Oval 142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Straight Connector 147"/>
            <p:cNvCxnSpPr>
              <a:stCxn id="146" idx="3"/>
              <a:endCxn id="147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7" idx="4"/>
              <a:endCxn id="145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53" name="Straight Connector 152"/>
            <p:cNvCxnSpPr>
              <a:stCxn id="143" idx="4"/>
              <a:endCxn id="146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/>
            <p:cNvCxnSpPr>
              <a:endCxn id="155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Connector 157"/>
            <p:cNvCxnSpPr>
              <a:stCxn id="155" idx="4"/>
              <a:endCxn id="157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  <a:endCxn id="154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/>
            <p:cNvCxnSpPr>
              <a:stCxn id="164" idx="4"/>
              <a:endCxn id="165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5" idx="4"/>
              <a:endCxn id="163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170" name="Straight Connector 169"/>
            <p:cNvCxnSpPr>
              <a:stCxn id="143" idx="4"/>
              <a:endCxn id="164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72" idx="4"/>
              <a:endCxn id="171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>
              <a:endCxn id="177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Straight Connector 180"/>
            <p:cNvCxnSpPr>
              <a:stCxn id="143" idx="4"/>
              <a:endCxn id="180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4" name="Straight Connector 183"/>
            <p:cNvCxnSpPr>
              <a:endCxn id="183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3" idx="4"/>
              <a:endCxn id="182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8" name="Oval 187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endCxn id="188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Connector 193"/>
            <p:cNvCxnSpPr>
              <a:stCxn id="190" idx="4"/>
              <a:endCxn id="192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0" name="Oval 199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Straight Connector 205"/>
            <p:cNvCxnSpPr>
              <a:stCxn id="203" idx="4"/>
              <a:endCxn id="204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13" name="Straight Connector 212"/>
            <p:cNvCxnSpPr>
              <a:endCxn id="203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17" name="Oval 216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>
              <a:endCxn id="218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18" idx="4"/>
              <a:endCxn id="217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23" name="Oval 222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/>
            <p:cNvCxnSpPr>
              <a:endCxn id="223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29" name="Oval 228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Connector 229"/>
            <p:cNvCxnSpPr>
              <a:stCxn id="183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</a:t>
            </a:r>
            <a:r>
              <a:rPr lang="en-US" sz="3600" spc="600" dirty="0" err="1"/>
              <a:t>ananas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D93BDA-CF89-F445-A9CA-8BA051AF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61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2377305" y="824552"/>
            <a:ext cx="4252095" cy="5285559"/>
            <a:chOff x="548505" y="426424"/>
            <a:chExt cx="4252095" cy="5285559"/>
          </a:xfrm>
        </p:grpSpPr>
        <p:sp>
          <p:nvSpPr>
            <p:cNvPr id="330" name="Oval 329"/>
            <p:cNvSpPr/>
            <p:nvPr/>
          </p:nvSpPr>
          <p:spPr>
            <a:xfrm>
              <a:off x="2743200" y="426424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2701089" y="489966"/>
              <a:ext cx="4993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Root</a:t>
              </a:r>
            </a:p>
          </p:txBody>
        </p:sp>
        <p:sp>
          <p:nvSpPr>
            <p:cNvPr id="332" name="Oval 331"/>
            <p:cNvSpPr/>
            <p:nvPr/>
          </p:nvSpPr>
          <p:spPr>
            <a:xfrm>
              <a:off x="1257299" y="289560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498087" y="15710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257299" y="217771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5" name="Straight Connector 334"/>
            <p:cNvCxnSpPr>
              <a:stCxn id="333" idx="3"/>
              <a:endCxn id="334" idx="0"/>
            </p:cNvCxnSpPr>
            <p:nvPr/>
          </p:nvCxnSpPr>
          <p:spPr>
            <a:xfrm flipH="1">
              <a:off x="1371599" y="1766215"/>
              <a:ext cx="159966" cy="411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34" idx="4"/>
              <a:endCxn id="332" idx="0"/>
            </p:cNvCxnSpPr>
            <p:nvPr/>
          </p:nvCxnSpPr>
          <p:spPr>
            <a:xfrm>
              <a:off x="1371599" y="2406316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/>
            <p:cNvSpPr txBox="1"/>
            <p:nvPr/>
          </p:nvSpPr>
          <p:spPr>
            <a:xfrm>
              <a:off x="1604859" y="11062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66800" y="18083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066800" y="24662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340" name="Straight Connector 339"/>
            <p:cNvCxnSpPr>
              <a:stCxn id="330" idx="4"/>
              <a:endCxn id="333" idx="7"/>
            </p:cNvCxnSpPr>
            <p:nvPr/>
          </p:nvCxnSpPr>
          <p:spPr>
            <a:xfrm flipH="1">
              <a:off x="1693208" y="807424"/>
              <a:ext cx="1240492" cy="797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340"/>
            <p:cNvSpPr/>
            <p:nvPr/>
          </p:nvSpPr>
          <p:spPr>
            <a:xfrm>
              <a:off x="2516295" y="28908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516294" y="1566370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Connector 342"/>
            <p:cNvCxnSpPr>
              <a:endCxn id="342" idx="0"/>
            </p:cNvCxnSpPr>
            <p:nvPr/>
          </p:nvCxnSpPr>
          <p:spPr>
            <a:xfrm flipH="1">
              <a:off x="2630594" y="807424"/>
              <a:ext cx="303106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/>
            <p:cNvSpPr/>
            <p:nvPr/>
          </p:nvSpPr>
          <p:spPr>
            <a:xfrm>
              <a:off x="2516295" y="2172993"/>
              <a:ext cx="228599" cy="22860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>
              <a:stCxn id="342" idx="4"/>
              <a:endCxn id="344" idx="0"/>
            </p:cNvCxnSpPr>
            <p:nvPr/>
          </p:nvCxnSpPr>
          <p:spPr>
            <a:xfrm>
              <a:off x="2630594" y="17949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44" idx="4"/>
              <a:endCxn id="341" idx="0"/>
            </p:cNvCxnSpPr>
            <p:nvPr/>
          </p:nvCxnSpPr>
          <p:spPr>
            <a:xfrm>
              <a:off x="2630595" y="24015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2454575" y="1105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2362200" y="18036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362200" y="24615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50" name="Oval 349"/>
            <p:cNvSpPr/>
            <p:nvPr/>
          </p:nvSpPr>
          <p:spPr>
            <a:xfrm>
              <a:off x="4572001" y="287917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572000" y="15546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572001" y="216129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>
              <a:stCxn id="351" idx="4"/>
              <a:endCxn id="352" idx="0"/>
            </p:cNvCxnSpPr>
            <p:nvPr/>
          </p:nvCxnSpPr>
          <p:spPr>
            <a:xfrm>
              <a:off x="4686300" y="178327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2" idx="4"/>
              <a:endCxn id="350" idx="0"/>
            </p:cNvCxnSpPr>
            <p:nvPr/>
          </p:nvCxnSpPr>
          <p:spPr>
            <a:xfrm>
              <a:off x="4686301" y="2389893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354"/>
            <p:cNvSpPr txBox="1"/>
            <p:nvPr/>
          </p:nvSpPr>
          <p:spPr>
            <a:xfrm>
              <a:off x="4381502" y="179196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4381502" y="244986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cxnSp>
          <p:nvCxnSpPr>
            <p:cNvPr id="357" name="Straight Connector 356"/>
            <p:cNvCxnSpPr>
              <a:stCxn id="330" idx="4"/>
              <a:endCxn id="351" idx="0"/>
            </p:cNvCxnSpPr>
            <p:nvPr/>
          </p:nvCxnSpPr>
          <p:spPr>
            <a:xfrm>
              <a:off x="2933700" y="807424"/>
              <a:ext cx="1752600" cy="74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/>
            <p:cNvSpPr/>
            <p:nvPr/>
          </p:nvSpPr>
          <p:spPr>
            <a:xfrm>
              <a:off x="2516295" y="42289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2516295" y="351102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Straight Connector 359"/>
            <p:cNvCxnSpPr>
              <a:endCxn id="359" idx="0"/>
            </p:cNvCxnSpPr>
            <p:nvPr/>
          </p:nvCxnSpPr>
          <p:spPr>
            <a:xfrm>
              <a:off x="2630594" y="3133004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9" idx="4"/>
              <a:endCxn id="358" idx="0"/>
            </p:cNvCxnSpPr>
            <p:nvPr/>
          </p:nvCxnSpPr>
          <p:spPr>
            <a:xfrm>
              <a:off x="2630595" y="3739627"/>
              <a:ext cx="0" cy="4892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TextBox 361"/>
            <p:cNvSpPr txBox="1"/>
            <p:nvPr/>
          </p:nvSpPr>
          <p:spPr>
            <a:xfrm>
              <a:off x="2362200" y="314169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362200" y="379960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64" name="Oval 363"/>
            <p:cNvSpPr/>
            <p:nvPr/>
          </p:nvSpPr>
          <p:spPr>
            <a:xfrm>
              <a:off x="2516295" y="48460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5" name="Straight Connector 364"/>
            <p:cNvCxnSpPr>
              <a:endCxn id="364" idx="0"/>
            </p:cNvCxnSpPr>
            <p:nvPr/>
          </p:nvCxnSpPr>
          <p:spPr>
            <a:xfrm>
              <a:off x="2630594" y="4468049"/>
              <a:ext cx="1" cy="37802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/>
            <p:cNvSpPr txBox="1"/>
            <p:nvPr/>
          </p:nvSpPr>
          <p:spPr>
            <a:xfrm>
              <a:off x="2362200" y="44767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3429001" y="156637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8" name="Straight Connector 367"/>
            <p:cNvCxnSpPr>
              <a:stCxn id="330" idx="4"/>
              <a:endCxn id="367" idx="0"/>
            </p:cNvCxnSpPr>
            <p:nvPr/>
          </p:nvCxnSpPr>
          <p:spPr>
            <a:xfrm>
              <a:off x="2933700" y="807424"/>
              <a:ext cx="609601" cy="758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3429001" y="289965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429001" y="2181772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Straight Connector 370"/>
            <p:cNvCxnSpPr>
              <a:endCxn id="370" idx="0"/>
            </p:cNvCxnSpPr>
            <p:nvPr/>
          </p:nvCxnSpPr>
          <p:spPr>
            <a:xfrm>
              <a:off x="3543300" y="1803749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70" idx="4"/>
              <a:endCxn id="369" idx="0"/>
            </p:cNvCxnSpPr>
            <p:nvPr/>
          </p:nvCxnSpPr>
          <p:spPr>
            <a:xfrm>
              <a:off x="3543301" y="2410372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3238502" y="181244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3238502" y="24703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75" name="Oval 374"/>
            <p:cNvSpPr/>
            <p:nvPr/>
          </p:nvSpPr>
          <p:spPr>
            <a:xfrm>
              <a:off x="1805258" y="291231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6" name="Straight Connector 375"/>
            <p:cNvCxnSpPr>
              <a:endCxn id="375" idx="0"/>
            </p:cNvCxnSpPr>
            <p:nvPr/>
          </p:nvCxnSpPr>
          <p:spPr>
            <a:xfrm>
              <a:off x="1452420" y="2372838"/>
              <a:ext cx="467138" cy="539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1804126" y="3533949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8" name="Straight Connector 377"/>
            <p:cNvCxnSpPr/>
            <p:nvPr/>
          </p:nvCxnSpPr>
          <p:spPr>
            <a:xfrm>
              <a:off x="1934148" y="3148938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1802993" y="4219655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1802994" y="4833266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1" name="Straight Connector 380"/>
            <p:cNvCxnSpPr>
              <a:stCxn id="377" idx="4"/>
              <a:endCxn id="379" idx="0"/>
            </p:cNvCxnSpPr>
            <p:nvPr/>
          </p:nvCxnSpPr>
          <p:spPr>
            <a:xfrm flipH="1">
              <a:off x="1917293" y="3762549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17293" y="4448255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604859" y="448754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1631548" y="38165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1624616" y="3155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465076" y="25429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387" name="Oval 386"/>
            <p:cNvSpPr/>
            <p:nvPr/>
          </p:nvSpPr>
          <p:spPr>
            <a:xfrm>
              <a:off x="1801862" y="5466568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1916161" y="5069887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/>
            <p:cNvSpPr txBox="1"/>
            <p:nvPr/>
          </p:nvSpPr>
          <p:spPr>
            <a:xfrm>
              <a:off x="1616079" y="507423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0" name="Oval 389"/>
            <p:cNvSpPr/>
            <p:nvPr/>
          </p:nvSpPr>
          <p:spPr>
            <a:xfrm>
              <a:off x="3194877" y="356243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3193744" y="4248140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3193745" y="486175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3" name="Straight Connector 392"/>
            <p:cNvCxnSpPr>
              <a:stCxn id="390" idx="4"/>
              <a:endCxn id="391" idx="0"/>
            </p:cNvCxnSpPr>
            <p:nvPr/>
          </p:nvCxnSpPr>
          <p:spPr>
            <a:xfrm flipH="1">
              <a:off x="3308044" y="3791034"/>
              <a:ext cx="1133" cy="457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308044" y="4476740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/>
          </p:nvSpPr>
          <p:spPr>
            <a:xfrm>
              <a:off x="3192613" y="548338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96" name="Straight Connector 395"/>
            <p:cNvCxnSpPr/>
            <p:nvPr/>
          </p:nvCxnSpPr>
          <p:spPr>
            <a:xfrm>
              <a:off x="3306912" y="509837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/>
            <p:cNvSpPr txBox="1"/>
            <p:nvPr/>
          </p:nvSpPr>
          <p:spPr>
            <a:xfrm>
              <a:off x="2995610" y="451602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3006830" y="510271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22299" y="38450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400" name="Straight Connector 399"/>
            <p:cNvCxnSpPr>
              <a:endCxn id="390" idx="1"/>
            </p:cNvCxnSpPr>
            <p:nvPr/>
          </p:nvCxnSpPr>
          <p:spPr>
            <a:xfrm>
              <a:off x="2726084" y="3081069"/>
              <a:ext cx="502271" cy="514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/>
            <p:cNvSpPr txBox="1"/>
            <p:nvPr/>
          </p:nvSpPr>
          <p:spPr>
            <a:xfrm>
              <a:off x="2769590" y="3293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3808306" y="12068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11079" y="1216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04" name="Oval 403"/>
            <p:cNvSpPr/>
            <p:nvPr/>
          </p:nvSpPr>
          <p:spPr>
            <a:xfrm>
              <a:off x="763421" y="360158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3421" y="2883697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06" name="Straight Connector 405"/>
            <p:cNvCxnSpPr>
              <a:endCxn id="405" idx="0"/>
            </p:cNvCxnSpPr>
            <p:nvPr/>
          </p:nvCxnSpPr>
          <p:spPr>
            <a:xfrm flipH="1">
              <a:off x="877721" y="2372838"/>
              <a:ext cx="413056" cy="510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05" idx="4"/>
              <a:endCxn id="404" idx="0"/>
            </p:cNvCxnSpPr>
            <p:nvPr/>
          </p:nvCxnSpPr>
          <p:spPr>
            <a:xfrm>
              <a:off x="877721" y="3112297"/>
              <a:ext cx="0" cy="489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TextBox 407"/>
            <p:cNvSpPr txBox="1"/>
            <p:nvPr/>
          </p:nvSpPr>
          <p:spPr>
            <a:xfrm>
              <a:off x="762534" y="23728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548505" y="31722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762000" y="428847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762001" y="4902084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2" name="Straight Connector 411"/>
            <p:cNvCxnSpPr>
              <a:endCxn id="410" idx="0"/>
            </p:cNvCxnSpPr>
            <p:nvPr/>
          </p:nvCxnSpPr>
          <p:spPr>
            <a:xfrm flipH="1">
              <a:off x="876300" y="3831367"/>
              <a:ext cx="1133" cy="457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876300" y="4517073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590555" y="455635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590555" y="388541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6" name="Oval 415"/>
            <p:cNvSpPr/>
            <p:nvPr/>
          </p:nvSpPr>
          <p:spPr>
            <a:xfrm>
              <a:off x="4038601" y="2899611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7" name="Straight Connector 416"/>
            <p:cNvCxnSpPr>
              <a:stCxn id="370" idx="5"/>
            </p:cNvCxnSpPr>
            <p:nvPr/>
          </p:nvCxnSpPr>
          <p:spPr>
            <a:xfrm>
              <a:off x="3624122" y="2376894"/>
              <a:ext cx="528779" cy="515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Oval 417"/>
            <p:cNvSpPr/>
            <p:nvPr/>
          </p:nvSpPr>
          <p:spPr>
            <a:xfrm>
              <a:off x="4037469" y="3521243"/>
              <a:ext cx="228599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9" name="Straight Connector 418"/>
            <p:cNvCxnSpPr/>
            <p:nvPr/>
          </p:nvCxnSpPr>
          <p:spPr>
            <a:xfrm>
              <a:off x="4151768" y="3136232"/>
              <a:ext cx="1" cy="37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TextBox 419"/>
            <p:cNvSpPr txBox="1"/>
            <p:nvPr/>
          </p:nvSpPr>
          <p:spPr>
            <a:xfrm>
              <a:off x="3640468" y="25431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3851686" y="314057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422" name="TextBox 421"/>
          <p:cNvSpPr txBox="1"/>
          <p:nvPr/>
        </p:nvSpPr>
        <p:spPr>
          <a:xfrm>
            <a:off x="2438400" y="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err="1">
                <a:solidFill>
                  <a:schemeClr val="bg1">
                    <a:lumMod val="65000"/>
                  </a:schemeClr>
                </a:solidFill>
              </a:rPr>
              <a:t>panama</a:t>
            </a:r>
            <a:r>
              <a:rPr lang="en-US" sz="3600" b="1" spc="600" dirty="0" err="1">
                <a:solidFill>
                  <a:srgbClr val="008000"/>
                </a:solidFill>
              </a:rPr>
              <a:t>ba</a:t>
            </a:r>
            <a:r>
              <a:rPr lang="en-US" sz="3600" spc="600" dirty="0" err="1"/>
              <a:t>nanas</a:t>
            </a:r>
            <a:endParaRPr lang="en-US" sz="3600" spc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4DDFA2-36FC-7246-9C7B-3D225B57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18853</TotalTime>
  <Words>28865</Words>
  <Application>Microsoft Macintosh PowerPoint</Application>
  <PresentationFormat>On-screen Show (4:3)</PresentationFormat>
  <Paragraphs>14503</Paragraphs>
  <Slides>421</Slides>
  <Notes>88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421</vt:i4>
      </vt:variant>
    </vt:vector>
  </HeadingPairs>
  <TitlesOfParts>
    <vt:vector size="428" baseType="lpstr">
      <vt:lpstr>Arial</vt:lpstr>
      <vt:lpstr>Calibri</vt:lpstr>
      <vt:lpstr>Courier</vt:lpstr>
      <vt:lpstr>Courier New</vt:lpstr>
      <vt:lpstr>Helvetica</vt:lpstr>
      <vt:lpstr>Lucida Console</vt:lpstr>
      <vt:lpstr>Office Theme</vt:lpstr>
      <vt:lpstr>How Do We Locate Disease- Causing Mutations? Combinatorial Pattern Matching</vt:lpstr>
      <vt:lpstr>Outline</vt:lpstr>
      <vt:lpstr>Sequencing Costs Plummet</vt:lpstr>
      <vt:lpstr>PowerPoint Presentation</vt:lpstr>
      <vt:lpstr>PowerPoint Presentation</vt:lpstr>
      <vt:lpstr>PowerPoint Presentation</vt:lpstr>
      <vt:lpstr>Why Personal Genomics?</vt:lpstr>
      <vt:lpstr>Genomes Meet the Crowd</vt:lpstr>
      <vt:lpstr>Toward a Computational Problem</vt:lpstr>
      <vt:lpstr>Why Not Use Assembly?</vt:lpstr>
      <vt:lpstr>Why Not Use Assembly?</vt:lpstr>
      <vt:lpstr>Read Mapping</vt:lpstr>
      <vt:lpstr>Why Not Use Alignment?</vt:lpstr>
      <vt:lpstr>Exact Pattern Matching</vt:lpstr>
      <vt:lpstr>Exact Pattern Matching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A Brute Force Approach</vt:lpstr>
      <vt:lpstr>That Was Easy!</vt:lpstr>
      <vt:lpstr>Outline</vt:lpstr>
      <vt:lpstr>Brute Force Is Too Slow</vt:lpstr>
      <vt:lpstr>Patterns Travel One at a Time</vt:lpstr>
      <vt:lpstr>Packing Patterns onto a Bus</vt:lpstr>
      <vt:lpstr>Processing Patterns into a Trie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Trie for 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Success!</vt:lpstr>
      <vt:lpstr>Outline</vt:lpstr>
      <vt:lpstr>Memory Analysis of TrieMatching</vt:lpstr>
      <vt:lpstr>Memory Analysis of TrieMatching</vt:lpstr>
      <vt:lpstr>Preprocessing the Genome</vt:lpstr>
      <vt:lpstr>Preprocessing the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Suffix Trie and 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the Matches?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the Matches?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Trouble Once Again</vt:lpstr>
      <vt:lpstr>Compressing the Trie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Runtime and Memory Analysis</vt:lpstr>
      <vt:lpstr>Runtime and Memory Analysis</vt:lpstr>
      <vt:lpstr>Runtime and Memory Analysis</vt:lpstr>
      <vt:lpstr>Outline</vt:lpstr>
      <vt:lpstr>We are Not Finished Yet</vt:lpstr>
      <vt:lpstr>Genome Compression</vt:lpstr>
      <vt:lpstr>Idea #1: Run-Length Encoding</vt:lpstr>
      <vt:lpstr>Converting Repeats to Runs</vt:lpstr>
      <vt:lpstr>Converting Repeats to Runs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The Burrows-Wheeler Transform</vt:lpstr>
      <vt:lpstr>Why Should We Care?</vt:lpstr>
      <vt:lpstr>BWT: Converting Repeats to Runs</vt:lpstr>
      <vt:lpstr>Outline</vt:lpstr>
      <vt:lpstr>How Can We Decompress?</vt:lpstr>
      <vt:lpstr>How Can We Decompress?</vt:lpstr>
      <vt:lpstr>Reconstructing  banana$</vt:lpstr>
      <vt:lpstr>Reconstructing  banana$</vt:lpstr>
      <vt:lpstr>Reconstructing  banana$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Reconstructing  banana</vt:lpstr>
      <vt:lpstr>More Memory Issues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A Strange Observation</vt:lpstr>
      <vt:lpstr>Is It True in General?</vt:lpstr>
      <vt:lpstr>Is It True in General?</vt:lpstr>
      <vt:lpstr>Is It True in General?</vt:lpstr>
      <vt:lpstr>Is It True in General?</vt:lpstr>
      <vt:lpstr>Is It True in General?</vt:lpstr>
      <vt:lpstr>Is It True in General?</vt:lpstr>
      <vt:lpstr>Is It True in General?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More Efficient BWT Decompression</vt:lpstr>
      <vt:lpstr>But Why Should Son Care?</vt:lpstr>
      <vt:lpstr>Outline</vt:lpstr>
      <vt:lpstr>Recalling Our Goal 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Finding Pattern Matches Using BWT</vt:lpstr>
      <vt:lpstr>Outline</vt:lpstr>
      <vt:lpstr>Where Are the Matches?</vt:lpstr>
      <vt:lpstr>Where Are the Matches?</vt:lpstr>
      <vt:lpstr>Where Are the Matches?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Using the Suffix Array to Find Matches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The Suffix Array: Memory Once Again</vt:lpstr>
      <vt:lpstr>Outline</vt:lpstr>
      <vt:lpstr>Reducing Suffix Array Size</vt:lpstr>
      <vt:lpstr>A Return to Constants</vt:lpstr>
      <vt:lpstr>PowerPoint Presentation</vt:lpstr>
      <vt:lpstr>Checkpoints</vt:lpstr>
      <vt:lpstr>Checkpoints</vt:lpstr>
      <vt:lpstr>Worst case: any index right before a checkpoint</vt:lpstr>
      <vt:lpstr>Outline</vt:lpstr>
      <vt:lpstr>Returning to Our Original Problem</vt:lpstr>
      <vt:lpstr>Returning to Our Original Problem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1: Seeding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Method 2: BWT Saves the Day Again</vt:lpstr>
      <vt:lpstr>Outline</vt:lpstr>
      <vt:lpstr>Read Mapping Is Even Harder</vt:lpstr>
      <vt:lpstr>Variant Calling by Read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Harold Pimentel</cp:lastModifiedBy>
  <cp:revision>778</cp:revision>
  <dcterms:created xsi:type="dcterms:W3CDTF">2013-12-01T18:36:20Z</dcterms:created>
  <dcterms:modified xsi:type="dcterms:W3CDTF">2022-03-01T04:39:31Z</dcterms:modified>
</cp:coreProperties>
</file>